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Lst>
  <p:notesMasterIdLst>
    <p:notesMasterId r:id="rId22"/>
  </p:notesMasterIdLst>
  <p:sldIdLst>
    <p:sldId id="346" r:id="rId3"/>
    <p:sldId id="258" r:id="rId4"/>
    <p:sldId id="381" r:id="rId5"/>
    <p:sldId id="376" r:id="rId6"/>
    <p:sldId id="374" r:id="rId7"/>
    <p:sldId id="386" r:id="rId8"/>
    <p:sldId id="391" r:id="rId9"/>
    <p:sldId id="387" r:id="rId10"/>
    <p:sldId id="392" r:id="rId11"/>
    <p:sldId id="393" r:id="rId12"/>
    <p:sldId id="394" r:id="rId13"/>
    <p:sldId id="378" r:id="rId14"/>
    <p:sldId id="388" r:id="rId15"/>
    <p:sldId id="379" r:id="rId16"/>
    <p:sldId id="389" r:id="rId17"/>
    <p:sldId id="373" r:id="rId18"/>
    <p:sldId id="337" r:id="rId19"/>
    <p:sldId id="336" r:id="rId20"/>
    <p:sldId id="396" r:id="rId21"/>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c. holley" initials="K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0C9"/>
    <a:srgbClr val="3798A9"/>
    <a:srgbClr val="F0EFC9"/>
    <a:srgbClr val="747378"/>
    <a:srgbClr val="008AB0"/>
    <a:srgbClr val="FF9999"/>
    <a:srgbClr val="FF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14" autoAdjust="0"/>
    <p:restoredTop sz="86918" autoAdjust="0"/>
  </p:normalViewPr>
  <p:slideViewPr>
    <p:cSldViewPr snapToGrid="0" snapToObjects="1">
      <p:cViewPr varScale="1">
        <p:scale>
          <a:sx n="93" d="100"/>
          <a:sy n="93" d="100"/>
        </p:scale>
        <p:origin x="810" y="90"/>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3B6E0-DCA8-4435-8FF8-7314369C45F7}" type="datetimeFigureOut">
              <a:rPr lang="zh-CN" altLang="en-US" smtClean="0"/>
              <a:pPr/>
              <a:t>2016/7/6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29F2B-510D-4EED-813B-8538887E2492}" type="slidenum">
              <a:rPr lang="zh-CN" altLang="en-US" smtClean="0"/>
              <a:pPr/>
              <a:t>‹#›</a:t>
            </a:fld>
            <a:endParaRPr lang="zh-CN" altLang="en-US"/>
          </a:p>
        </p:txBody>
      </p:sp>
    </p:spTree>
    <p:extLst>
      <p:ext uri="{BB962C8B-B14F-4D97-AF65-F5344CB8AC3E}">
        <p14:creationId xmlns:p14="http://schemas.microsoft.com/office/powerpoint/2010/main" val="362165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1</a:t>
            </a:fld>
            <a:endParaRPr lang="zh-CN" altLang="en-US"/>
          </a:p>
        </p:txBody>
      </p:sp>
    </p:spTree>
    <p:extLst>
      <p:ext uri="{BB962C8B-B14F-4D97-AF65-F5344CB8AC3E}">
        <p14:creationId xmlns:p14="http://schemas.microsoft.com/office/powerpoint/2010/main" val="85578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PCR plate allows us to monitor</a:t>
            </a:r>
            <a:r>
              <a:rPr lang="en-US" baseline="0" dirty="0"/>
              <a:t> gene expression over time to test our key product ingredients for their effect on YGCs. From the plate, we’re able to compile information into a graph that we then put into a PCR data chart. From the chart, we create our </a:t>
            </a:r>
            <a:r>
              <a:rPr lang="en-US" baseline="0" dirty="0" err="1"/>
              <a:t>heatmaps</a:t>
            </a:r>
            <a:r>
              <a:rPr lang="en-US" baseline="0" dirty="0"/>
              <a:t>. </a:t>
            </a:r>
            <a:endParaRPr lang="en-US" dirty="0"/>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10</a:t>
            </a:fld>
            <a:endParaRPr lang="zh-CN" altLang="en-US"/>
          </a:p>
        </p:txBody>
      </p:sp>
    </p:spTree>
    <p:extLst>
      <p:ext uri="{BB962C8B-B14F-4D97-AF65-F5344CB8AC3E}">
        <p14:creationId xmlns:p14="http://schemas.microsoft.com/office/powerpoint/2010/main" val="236375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Our </a:t>
            </a:r>
            <a:r>
              <a:rPr lang="en-US" baseline="0" dirty="0" err="1"/>
              <a:t>heatmaps</a:t>
            </a:r>
            <a:r>
              <a:rPr lang="en-US" baseline="0" dirty="0"/>
              <a:t> </a:t>
            </a:r>
            <a:r>
              <a:rPr lang="en-US" dirty="0"/>
              <a:t>illustrate clinical</a:t>
            </a:r>
            <a:r>
              <a:rPr lang="en-US" baseline="0" dirty="0"/>
              <a:t> study results of certain ingredients. Some genes we </a:t>
            </a:r>
            <a:r>
              <a:rPr lang="en-US" baseline="0" dirty="0" err="1"/>
              <a:t>upregulated</a:t>
            </a:r>
            <a:r>
              <a:rPr lang="en-US" baseline="0" dirty="0"/>
              <a:t> and some we </a:t>
            </a:r>
            <a:r>
              <a:rPr lang="en-US" baseline="0" dirty="0" err="1"/>
              <a:t>downregulated</a:t>
            </a:r>
            <a:r>
              <a:rPr lang="en-US" baseline="0" dirty="0"/>
              <a:t> to promote more youthful gene expression. </a:t>
            </a:r>
            <a:endParaRPr lang="en-US" dirty="0"/>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11</a:t>
            </a:fld>
            <a:endParaRPr lang="zh-CN" altLang="en-US"/>
          </a:p>
        </p:txBody>
      </p:sp>
    </p:spTree>
    <p:extLst>
      <p:ext uri="{BB962C8B-B14F-4D97-AF65-F5344CB8AC3E}">
        <p14:creationId xmlns:p14="http://schemas.microsoft.com/office/powerpoint/2010/main" val="354777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specific</a:t>
            </a:r>
            <a:r>
              <a:rPr lang="en-US" baseline="0" dirty="0"/>
              <a:t> YGCs we targeted in 2009 influenced skin structure, pigmentation, hydration, and cell turnover. We were able to influence these genes to express themselves more youthfully to produce a younger appearance by helping improve lines and wrinkles, skin structure, discoloration, uneven skin tone, hydration, skin texture, radiance, and pore size.</a:t>
            </a:r>
            <a:endParaRPr lang="en-US" dirty="0"/>
          </a:p>
        </p:txBody>
      </p:sp>
      <p:sp>
        <p:nvSpPr>
          <p:cNvPr id="4" name="Slide Number Placeholder 3"/>
          <p:cNvSpPr>
            <a:spLocks noGrp="1"/>
          </p:cNvSpPr>
          <p:nvPr>
            <p:ph type="sldNum" sz="quarter" idx="10"/>
          </p:nvPr>
        </p:nvSpPr>
        <p:spPr/>
        <p:txBody>
          <a:bodyPr/>
          <a:lstStyle/>
          <a:p>
            <a:fld id="{AC130DE4-6B8D-42F6-A2C6-96AAA8A6287F}" type="slidenum">
              <a:rPr lang="en-US" smtClean="0"/>
              <a:pPr/>
              <a:t>12</a:t>
            </a:fld>
            <a:endParaRPr lang="en-US"/>
          </a:p>
        </p:txBody>
      </p:sp>
    </p:spTree>
    <p:extLst>
      <p:ext uri="{BB962C8B-B14F-4D97-AF65-F5344CB8AC3E}">
        <p14:creationId xmlns:p14="http://schemas.microsoft.com/office/powerpoint/2010/main" val="279926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2011, we applied</a:t>
            </a:r>
            <a:r>
              <a:rPr lang="en-US" baseline="0" dirty="0"/>
              <a:t> a similar method to identify Youth Gene Clusters that influence the aging process of skin on the body. </a:t>
            </a:r>
            <a:endParaRPr lang="en-US" dirty="0"/>
          </a:p>
          <a:p>
            <a:endParaRPr lang="en-US" dirty="0"/>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13</a:t>
            </a:fld>
            <a:endParaRPr lang="zh-CN" altLang="en-US"/>
          </a:p>
        </p:txBody>
      </p:sp>
    </p:spTree>
    <p:extLst>
      <p:ext uri="{BB962C8B-B14F-4D97-AF65-F5344CB8AC3E}">
        <p14:creationId xmlns:p14="http://schemas.microsoft.com/office/powerpoint/2010/main" val="422978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t>These YGCs are responsible for the movement of fluid throughout the body, skin structure, hydration, and lipid metabolism within the body. By understanding the behavior of these YGCs, we have an increased understanding of how to influence their expression to help firm, lift, smooth, and hydrate the skin, as well as decrease the appearance of cellulite. </a:t>
            </a:r>
            <a:endParaRPr lang="en-US" dirty="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976F65-DD38-442C-A578-8D96B617F060}" type="slidenum">
              <a:rPr lang="en-US" smtClean="0">
                <a:solidFill>
                  <a:prstClr val="black"/>
                </a:solidFill>
                <a:latin typeface="Arial" pitchFamily="34" charset="0"/>
                <a:ea typeface="ヒラギノ角ゴ Pro W3"/>
                <a:cs typeface="ヒラギノ角ゴ Pro W3"/>
              </a:rPr>
              <a:pPr/>
              <a:t>14</a:t>
            </a:fld>
            <a:endParaRPr lang="en-US">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634060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a:t>
            </a:r>
            <a:r>
              <a:rPr lang="en-US" baseline="0" dirty="0"/>
              <a:t> one year later, in 2012, we identified Youth Gene Clusters that contribute to the loss of firmness in facial skin.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15</a:t>
            </a:fld>
            <a:endParaRPr lang="zh-CN" altLang="en-US"/>
          </a:p>
        </p:txBody>
      </p:sp>
    </p:spTree>
    <p:extLst>
      <p:ext uri="{BB962C8B-B14F-4D97-AF65-F5344CB8AC3E}">
        <p14:creationId xmlns:p14="http://schemas.microsoft.com/office/powerpoint/2010/main" val="422978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As a result, were were able to influence these YGCs to promote a firmer, more contoured appearance.</a:t>
            </a:r>
            <a:endParaRPr lang="en-US" dirty="0"/>
          </a:p>
        </p:txBody>
      </p:sp>
      <p:sp>
        <p:nvSpPr>
          <p:cNvPr id="4" name="Slide Number Placeholder 3"/>
          <p:cNvSpPr>
            <a:spLocks noGrp="1"/>
          </p:cNvSpPr>
          <p:nvPr>
            <p:ph type="sldNum" sz="quarter" idx="10"/>
          </p:nvPr>
        </p:nvSpPr>
        <p:spPr/>
        <p:txBody>
          <a:bodyPr/>
          <a:lstStyle/>
          <a:p>
            <a:fld id="{AC130DE4-6B8D-42F6-A2C6-96AAA8A6287F}" type="slidenum">
              <a:rPr lang="en-US" smtClean="0"/>
              <a:pPr/>
              <a:t>16</a:t>
            </a:fld>
            <a:endParaRPr lang="en-US"/>
          </a:p>
        </p:txBody>
      </p:sp>
    </p:spTree>
    <p:extLst>
      <p:ext uri="{BB962C8B-B14F-4D97-AF65-F5344CB8AC3E}">
        <p14:creationId xmlns:p14="http://schemas.microsoft.com/office/powerpoint/2010/main" val="2799263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Clinical</a:t>
            </a:r>
            <a:r>
              <a:rPr lang="en-US" sz="1200" kern="1200" baseline="0" dirty="0">
                <a:solidFill>
                  <a:schemeClr val="tx1"/>
                </a:solidFill>
                <a:effectLst/>
                <a:latin typeface="+mn-lt"/>
                <a:ea typeface="+mn-ea"/>
                <a:cs typeface="+mn-cs"/>
              </a:rPr>
              <a:t> Lab </a:t>
            </a:r>
            <a:r>
              <a:rPr lang="en-US" sz="1200" kern="1200" dirty="0">
                <a:solidFill>
                  <a:schemeClr val="tx1"/>
                </a:solidFill>
                <a:effectLst/>
                <a:latin typeface="+mn-lt"/>
                <a:ea typeface="+mn-ea"/>
                <a:cs typeface="+mn-cs"/>
              </a:rPr>
              <a:t>conducts preliminary safety, efficacy, and consumer-use studies that provide valuable insight during development and evaluation of our products. Safety</a:t>
            </a:r>
            <a:r>
              <a:rPr lang="en-US" sz="1200" kern="1200" baseline="0" dirty="0">
                <a:solidFill>
                  <a:schemeClr val="tx1"/>
                </a:solidFill>
                <a:effectLst/>
                <a:latin typeface="+mn-lt"/>
                <a:ea typeface="+mn-ea"/>
                <a:cs typeface="+mn-cs"/>
              </a:rPr>
              <a:t> is key.</a:t>
            </a:r>
            <a:r>
              <a:rPr lang="en-US" sz="1200" kern="1200" dirty="0">
                <a:solidFill>
                  <a:schemeClr val="tx1"/>
                </a:solidFill>
                <a:effectLst/>
                <a:latin typeface="+mn-lt"/>
                <a:ea typeface="+mn-ea"/>
                <a:cs typeface="+mn-cs"/>
              </a:rPr>
              <a:t> In</a:t>
            </a:r>
            <a:r>
              <a:rPr lang="en-US" sz="1200" kern="1200" baseline="0" dirty="0">
                <a:solidFill>
                  <a:schemeClr val="tx1"/>
                </a:solidFill>
                <a:effectLst/>
                <a:latin typeface="+mn-lt"/>
                <a:ea typeface="+mn-ea"/>
                <a:cs typeface="+mn-cs"/>
              </a:rPr>
              <a:t> 2014 alone, our</a:t>
            </a:r>
            <a:r>
              <a:rPr lang="en-US" sz="1200" kern="1200" dirty="0">
                <a:solidFill>
                  <a:schemeClr val="tx1"/>
                </a:solidFill>
                <a:effectLst/>
                <a:latin typeface="+mn-lt"/>
                <a:ea typeface="+mn-ea"/>
                <a:cs typeface="+mn-cs"/>
              </a:rPr>
              <a:t> Clinical Lab scientists performed more than 200 sting and irritation safety tests. They also conducted more than 50 in-house exploratory or confirmatory in-house clinical studies,</a:t>
            </a:r>
            <a:r>
              <a:rPr lang="en-US" sz="1200" kern="1200" baseline="0" dirty="0">
                <a:solidFill>
                  <a:schemeClr val="tx1"/>
                </a:solidFill>
                <a:effectLst/>
                <a:latin typeface="+mn-lt"/>
                <a:ea typeface="+mn-ea"/>
                <a:cs typeface="+mn-cs"/>
              </a:rPr>
              <a:t> which </a:t>
            </a:r>
            <a:r>
              <a:rPr lang="en-US" sz="1200" kern="1200" dirty="0">
                <a:solidFill>
                  <a:schemeClr val="tx1"/>
                </a:solidFill>
                <a:effectLst/>
                <a:latin typeface="+mn-lt"/>
                <a:ea typeface="+mn-ea"/>
                <a:cs typeface="+mn-cs"/>
              </a:rPr>
              <a:t>lasted anywhere from one day to 12 weeks in duration</a:t>
            </a:r>
            <a:r>
              <a:rPr lang="en-US" sz="1200" kern="1200" baseline="0" dirty="0">
                <a:solidFill>
                  <a:schemeClr val="tx1"/>
                </a:solidFill>
                <a:effectLst/>
                <a:latin typeface="+mn-lt"/>
                <a:ea typeface="+mn-ea"/>
                <a:cs typeface="+mn-cs"/>
              </a:rPr>
              <a:t> to ensure product efficacy. Finally, third-party substantiation is critical. </a:t>
            </a:r>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scientists conducted more than 200 studies or tests at third-party research facilities in 2014.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41FA8F-C21C-4E5B-B733-58F9E413C98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0610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recently</a:t>
            </a:r>
            <a:r>
              <a:rPr lang="en-US" baseline="0" dirty="0"/>
              <a:t> completed the most ambitious product development project in Nu Skin history.</a:t>
            </a:r>
          </a:p>
          <a:p>
            <a:r>
              <a:rPr lang="en-US" sz="1200" kern="1200" dirty="0">
                <a:solidFill>
                  <a:schemeClr val="tx1"/>
                </a:solidFill>
                <a:effectLst/>
                <a:latin typeface="+mn-lt"/>
                <a:ea typeface="+mn-ea"/>
                <a:cs typeface="+mn-cs"/>
              </a:rPr>
              <a:t>In our</a:t>
            </a:r>
            <a:r>
              <a:rPr lang="en-US" sz="1200" kern="1200" baseline="0" dirty="0">
                <a:solidFill>
                  <a:schemeClr val="tx1"/>
                </a:solidFill>
                <a:effectLst/>
                <a:latin typeface="+mn-lt"/>
                <a:ea typeface="+mn-ea"/>
                <a:cs typeface="+mn-cs"/>
              </a:rPr>
              <a:t> 2014 development of </a:t>
            </a:r>
            <a:r>
              <a:rPr lang="en-US" sz="1200" kern="1200" baseline="0" dirty="0" err="1">
                <a:solidFill>
                  <a:schemeClr val="tx1"/>
                </a:solidFill>
                <a:effectLst/>
                <a:latin typeface="+mn-lt"/>
                <a:ea typeface="+mn-ea"/>
                <a:cs typeface="+mn-cs"/>
              </a:rPr>
              <a:t>ageLOC</a:t>
            </a:r>
            <a:r>
              <a:rPr lang="en-US" sz="1200" kern="1200" baseline="0" dirty="0">
                <a:solidFill>
                  <a:schemeClr val="tx1"/>
                </a:solidFill>
                <a:effectLst/>
                <a:latin typeface="+mn-lt"/>
                <a:ea typeface="+mn-ea"/>
                <a:cs typeface="+mn-cs"/>
              </a:rPr>
              <a:t> Me, we</a:t>
            </a:r>
          </a:p>
          <a:p>
            <a:pPr marL="342900" indent="-342900">
              <a:buFont typeface="Arial"/>
              <a:buChar char="•"/>
            </a:pPr>
            <a:r>
              <a:rPr lang="en-US" sz="2400" dirty="0">
                <a:latin typeface="Arial"/>
                <a:cs typeface="Arial"/>
              </a:rPr>
              <a:t>made over 700 laboratory batches </a:t>
            </a:r>
          </a:p>
          <a:p>
            <a:pPr marL="342900" indent="-342900">
              <a:buFont typeface="Arial"/>
              <a:buChar char="•"/>
            </a:pPr>
            <a:r>
              <a:rPr lang="en-US" sz="2400" dirty="0">
                <a:latin typeface="Arial"/>
                <a:cs typeface="Arial"/>
              </a:rPr>
              <a:t>worked on 170 different formulas</a:t>
            </a:r>
          </a:p>
          <a:p>
            <a:pPr marL="342900" indent="-342900">
              <a:buFont typeface="Arial"/>
              <a:buChar char="•"/>
            </a:pPr>
            <a:r>
              <a:rPr lang="en-US" sz="2400" dirty="0">
                <a:latin typeface="Arial"/>
                <a:cs typeface="Arial"/>
              </a:rPr>
              <a:t>created up to 50 different iterations per formula</a:t>
            </a:r>
          </a:p>
          <a:p>
            <a:pPr marL="342900" indent="-342900">
              <a:buFont typeface="Arial"/>
              <a:buChar char="•"/>
            </a:pPr>
            <a:r>
              <a:rPr lang="en-US" sz="2400" dirty="0">
                <a:latin typeface="Arial"/>
                <a:cs typeface="Arial"/>
              </a:rPr>
              <a:t>sent 279 batches/formulas through Microbiological Challenge Test Protocol </a:t>
            </a:r>
          </a:p>
          <a:p>
            <a:pPr marL="342900" indent="-342900">
              <a:buFont typeface="Arial"/>
              <a:buChar char="•"/>
            </a:pPr>
            <a:r>
              <a:rPr lang="en-US" sz="2400" dirty="0">
                <a:latin typeface="Arial"/>
                <a:cs typeface="Arial"/>
              </a:rPr>
              <a:t>tested over 11,000 micro plates</a:t>
            </a:r>
          </a:p>
          <a:p>
            <a:pPr marL="342900" indent="-342900">
              <a:buFont typeface="Arial"/>
              <a:buChar char="•"/>
            </a:pPr>
            <a:r>
              <a:rPr lang="en-US" sz="2400" dirty="0">
                <a:latin typeface="Arial"/>
                <a:cs typeface="Arial"/>
              </a:rPr>
              <a:t>tested over 370 batches for stability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41FA8F-C21C-4E5B-B733-58F9E413C98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0926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a:buChar char="•"/>
            </a:pPr>
            <a:r>
              <a:rPr lang="en-US" sz="1200" kern="1200" dirty="0">
                <a:solidFill>
                  <a:schemeClr val="tx1"/>
                </a:solidFill>
                <a:effectLst/>
                <a:latin typeface="+mn-lt"/>
                <a:ea typeface="ヒラギノ角ゴ Pro W3" pitchFamily="-65" charset="-128"/>
                <a:cs typeface="ヒラギノ角ゴ Pro W3" pitchFamily="-65" charset="-128"/>
              </a:rPr>
              <a:t>Our</a:t>
            </a:r>
            <a:r>
              <a:rPr lang="en-US" sz="1200" kern="1200" baseline="0" dirty="0">
                <a:solidFill>
                  <a:schemeClr val="tx1"/>
                </a:solidFill>
                <a:effectLst/>
                <a:latin typeface="+mn-lt"/>
                <a:ea typeface="ヒラギノ角ゴ Pro W3" pitchFamily="-65" charset="-128"/>
                <a:cs typeface="ヒラギノ角ゴ Pro W3" pitchFamily="-65" charset="-128"/>
              </a:rPr>
              <a:t> proprietary Nu Skin science and more than 30 years of anti-aging research allow us to continue to understand the science of aging and to develop innovative, high-quality anti-aging products. </a:t>
            </a:r>
          </a:p>
          <a:p>
            <a:pPr marL="171450" indent="-171450">
              <a:buFont typeface="Arial"/>
              <a:buChar char="•"/>
            </a:pPr>
            <a:r>
              <a:rPr lang="en-US" sz="1200" kern="1200" dirty="0">
                <a:solidFill>
                  <a:schemeClr val="tx1"/>
                </a:solidFill>
                <a:effectLst/>
                <a:latin typeface="+mn-lt"/>
                <a:ea typeface="ヒラギノ角ゴ Pro W3" pitchFamily="-65" charset="-128"/>
                <a:cs typeface="ヒラギノ角ゴ Pro W3" pitchFamily="-65" charset="-128"/>
              </a:rPr>
              <a:t>Nu Skin has a team of expert, highly skilled</a:t>
            </a:r>
            <a:r>
              <a:rPr lang="en-US" sz="1200" kern="1200" baseline="0" dirty="0">
                <a:solidFill>
                  <a:schemeClr val="tx1"/>
                </a:solidFill>
                <a:effectLst/>
                <a:latin typeface="+mn-lt"/>
                <a:ea typeface="ヒラギノ角ゴ Pro W3" pitchFamily="-65" charset="-128"/>
                <a:cs typeface="ヒラギノ角ゴ Pro W3" pitchFamily="-65" charset="-128"/>
              </a:rPr>
              <a:t> </a:t>
            </a:r>
            <a:r>
              <a:rPr lang="en-US" sz="1200" kern="1200" dirty="0">
                <a:solidFill>
                  <a:schemeClr val="tx1"/>
                </a:solidFill>
                <a:effectLst/>
                <a:latin typeface="+mn-lt"/>
                <a:ea typeface="ヒラギノ角ゴ Pro W3" pitchFamily="-65" charset="-128"/>
                <a:cs typeface="ヒラギノ角ゴ Pro W3" pitchFamily="-65" charset="-128"/>
              </a:rPr>
              <a:t>in-house scientists. </a:t>
            </a:r>
          </a:p>
          <a:p>
            <a:pPr marL="171450" indent="-171450">
              <a:buFont typeface="Arial"/>
              <a:buChar char="•"/>
            </a:pPr>
            <a:r>
              <a:rPr lang="en-US" sz="1200" kern="1200" dirty="0">
                <a:solidFill>
                  <a:schemeClr val="tx1"/>
                </a:solidFill>
                <a:effectLst/>
                <a:latin typeface="+mn-lt"/>
                <a:ea typeface="ヒラギノ角ゴ Pro W3" pitchFamily="-65" charset="-128"/>
                <a:cs typeface="ヒラギノ角ゴ Pro W3" pitchFamily="-65" charset="-128"/>
              </a:rPr>
              <a:t>We also demonstrate our commitment to research and development by collaborating with multiple leading research institutions. These collaborative relationships help us develop an enhanced understanding of what happens when we age and discover ways to fight</a:t>
            </a:r>
            <a:r>
              <a:rPr lang="en-US" sz="1200" kern="1200" baseline="0" dirty="0">
                <a:solidFill>
                  <a:schemeClr val="tx1"/>
                </a:solidFill>
                <a:effectLst/>
                <a:latin typeface="+mn-lt"/>
                <a:ea typeface="ヒラギノ角ゴ Pro W3" pitchFamily="-65" charset="-128"/>
                <a:cs typeface="ヒラギノ角ゴ Pro W3" pitchFamily="-65" charset="-128"/>
              </a:rPr>
              <a:t> the signs of aging. </a:t>
            </a:r>
          </a:p>
          <a:p>
            <a:pPr marL="171450" indent="-171450">
              <a:buFont typeface="Arial"/>
              <a:buChar char="•"/>
            </a:pPr>
            <a:r>
              <a:rPr lang="en-US" sz="1200" kern="1200" baseline="0" dirty="0">
                <a:solidFill>
                  <a:schemeClr val="tx1"/>
                </a:solidFill>
                <a:effectLst/>
                <a:latin typeface="+mn-lt"/>
                <a:ea typeface="ヒラギノ角ゴ Pro W3" pitchFamily="-65" charset="-128"/>
                <a:cs typeface="ヒラギノ角ゴ Pro W3" pitchFamily="-65" charset="-128"/>
              </a:rPr>
              <a:t>With our extensive product portfolios in anti-aging skin care and nutritional supplements, we’re able to promote both a youthful look and feel. </a:t>
            </a:r>
          </a:p>
          <a:p>
            <a:pPr marL="171450" indent="-171450">
              <a:buFont typeface="Arial"/>
              <a:buChar char="•"/>
            </a:pPr>
            <a:r>
              <a:rPr lang="en-US" sz="1200" kern="1200" baseline="0" dirty="0">
                <a:solidFill>
                  <a:schemeClr val="tx1"/>
                </a:solidFill>
                <a:effectLst/>
                <a:latin typeface="+mn-lt"/>
                <a:ea typeface="ヒラギノ角ゴ Pro W3" pitchFamily="-65" charset="-128"/>
                <a:cs typeface="ヒラギノ角ゴ Pro W3" pitchFamily="-65" charset="-128"/>
              </a:rPr>
              <a:t>Our advanced understanding of gene expression allows us to develop products that target the sources—not just the symptoms—of aging.</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a:t>
            </a:fld>
            <a:endParaRPr lang="en-US"/>
          </a:p>
        </p:txBody>
      </p:sp>
    </p:spTree>
    <p:extLst>
      <p:ext uri="{BB962C8B-B14F-4D97-AF65-F5344CB8AC3E}">
        <p14:creationId xmlns:p14="http://schemas.microsoft.com/office/powerpoint/2010/main" val="219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Part</a:t>
            </a:r>
            <a:r>
              <a:rPr lang="en-US" baseline="0" dirty="0"/>
              <a:t> of how we’re innovative is we continue to learn and to deepen our understanding of the aging process so we can develop new ways to help people look and live younger. In the following slides, we’ll discover how Nu Skin’s continued study of how and why we age has helped us create high-quality, innovative products. </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3</a:t>
            </a:fld>
            <a:endParaRPr lang="en-US"/>
          </a:p>
        </p:txBody>
      </p:sp>
    </p:spTree>
    <p:extLst>
      <p:ext uri="{BB962C8B-B14F-4D97-AF65-F5344CB8AC3E}">
        <p14:creationId xmlns:p14="http://schemas.microsoft.com/office/powerpoint/2010/main" val="39957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2250" indent="-222250">
              <a:buFont typeface="Arial"/>
              <a:buChar char="•"/>
            </a:pPr>
            <a:r>
              <a:rPr lang="en-US" dirty="0"/>
              <a:t>We’ve published</a:t>
            </a:r>
            <a:r>
              <a:rPr lang="en-US" baseline="0" dirty="0"/>
              <a:t> 52 scientific posters based on studies we have conducted. </a:t>
            </a:r>
          </a:p>
          <a:p>
            <a:pPr marL="222250" indent="-222250">
              <a:buFont typeface="Arial"/>
              <a:buChar char="•"/>
            </a:pPr>
            <a:r>
              <a:rPr lang="en-US" baseline="0" dirty="0"/>
              <a:t>We’ve also given 29 presentations about our discoveries at conferences around the world. </a:t>
            </a:r>
          </a:p>
          <a:p>
            <a:pPr marL="222250" indent="-222250">
              <a:buFont typeface="Arial"/>
              <a:buChar char="•"/>
            </a:pPr>
            <a:r>
              <a:rPr lang="en-US" baseline="0" dirty="0"/>
              <a:t>We now have 26 patents or patents pending on our proprietary Nu Skin science and products. </a:t>
            </a:r>
          </a:p>
          <a:p>
            <a:pPr marL="222250" indent="-222250">
              <a:buFont typeface="Arial"/>
              <a:buChar char="•"/>
            </a:pPr>
            <a:r>
              <a:rPr lang="en-US" sz="1200" kern="1200" baseline="0" dirty="0">
                <a:solidFill>
                  <a:schemeClr val="tx1"/>
                </a:solidFill>
                <a:effectLst/>
                <a:latin typeface="+mn-lt"/>
                <a:ea typeface="ヒラギノ角ゴ Pro W3" pitchFamily="-65" charset="-128"/>
                <a:cs typeface="ヒラギノ角ゴ Pro W3" pitchFamily="-65" charset="-128"/>
              </a:rPr>
              <a:t>W</a:t>
            </a:r>
            <a:r>
              <a:rPr lang="en-US" sz="1200" kern="1200" dirty="0">
                <a:solidFill>
                  <a:schemeClr val="tx1"/>
                </a:solidFill>
                <a:effectLst/>
                <a:latin typeface="+mn-lt"/>
                <a:ea typeface="ヒラギノ角ゴ Pro W3" pitchFamily="-65" charset="-128"/>
                <a:cs typeface="ヒラギノ角ゴ Pro W3" pitchFamily="-65" charset="-128"/>
              </a:rPr>
              <a:t>e’ve published and presented our findings and discoveries to the</a:t>
            </a:r>
            <a:r>
              <a:rPr lang="en-US" sz="1200" kern="1200" baseline="0" dirty="0">
                <a:solidFill>
                  <a:schemeClr val="tx1"/>
                </a:solidFill>
                <a:effectLst/>
                <a:latin typeface="+mn-lt"/>
                <a:ea typeface="ヒラギノ角ゴ Pro W3" pitchFamily="-65" charset="-128"/>
                <a:cs typeface="ヒラギノ角ゴ Pro W3" pitchFamily="-65" charset="-128"/>
              </a:rPr>
              <a:t> </a:t>
            </a:r>
            <a:r>
              <a:rPr lang="en-US" sz="1200" kern="1200" dirty="0">
                <a:solidFill>
                  <a:schemeClr val="tx1"/>
                </a:solidFill>
                <a:effectLst/>
                <a:latin typeface="+mn-lt"/>
                <a:ea typeface="ヒラギノ角ゴ Pro W3" pitchFamily="-65" charset="-128"/>
                <a:cs typeface="ヒラギノ角ゴ Pro W3" pitchFamily="-65" charset="-128"/>
              </a:rPr>
              <a:t>scientific community with 16 articles. </a:t>
            </a:r>
          </a:p>
          <a:p>
            <a:pPr marL="222250" indent="-222250">
              <a:buFont typeface="Arial"/>
              <a:buChar char="•"/>
            </a:pPr>
            <a:r>
              <a:rPr lang="en-US" sz="1200" kern="1200" dirty="0">
                <a:solidFill>
                  <a:schemeClr val="tx1"/>
                </a:solidFill>
                <a:effectLst/>
                <a:latin typeface="+mn-lt"/>
                <a:ea typeface="ヒラギノ角ゴ Pro W3" pitchFamily="-65" charset="-128"/>
                <a:cs typeface="ヒラギノ角ゴ Pro W3" pitchFamily="-65" charset="-128"/>
              </a:rPr>
              <a:t>We’</a:t>
            </a:r>
            <a:r>
              <a:rPr lang="en-US" sz="1200" kern="1200" dirty="0">
                <a:solidFill>
                  <a:schemeClr val="tx1"/>
                </a:solidFill>
                <a:effectLst/>
                <a:latin typeface="+mn-lt"/>
                <a:ea typeface="ヒラギノ角ゴ Pro W3"/>
                <a:cs typeface="ヒラギノ角ゴ Pro W3"/>
              </a:rPr>
              <a:t>ve</a:t>
            </a:r>
            <a:r>
              <a:rPr lang="en-US" sz="1200" kern="1200" baseline="0" dirty="0">
                <a:solidFill>
                  <a:schemeClr val="tx1"/>
                </a:solidFill>
                <a:effectLst/>
                <a:latin typeface="+mn-lt"/>
                <a:ea typeface="ヒラギノ角ゴ Pro W3"/>
                <a:cs typeface="ヒラギノ角ゴ Pro W3"/>
              </a:rPr>
              <a:t> also received four prestigious awards for our innovative science.</a:t>
            </a:r>
            <a:endParaRPr lang="en-US" sz="1200" kern="1200" dirty="0">
              <a:solidFill>
                <a:schemeClr val="tx1"/>
              </a:solidFill>
              <a:effectLst/>
              <a:latin typeface="+mn-lt"/>
              <a:ea typeface="ヒラギノ角ゴ Pro W3" pitchFamily="-65" charset="-128"/>
              <a:cs typeface="ヒラギノ角ゴ Pro W3" pitchFamily="-65" charset="-128"/>
            </a:endParaRPr>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4</a:t>
            </a:fld>
            <a:endParaRPr lang="zh-CN" altLang="en-US"/>
          </a:p>
        </p:txBody>
      </p:sp>
    </p:spTree>
    <p:extLst>
      <p:ext uri="{BB962C8B-B14F-4D97-AF65-F5344CB8AC3E}">
        <p14:creationId xmlns:p14="http://schemas.microsoft.com/office/powerpoint/2010/main" val="50376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proprietary</a:t>
            </a:r>
            <a:r>
              <a:rPr lang="en-US" baseline="0" dirty="0"/>
              <a:t> anti-aging science focuses on studying the aging process at the genetic level. This deeper understanding allows us to identify and address the sources of aging. With this knowledge, we’re able to develop products that target the actual sources—and don’t just treat the signs and symptoms—of aging. </a:t>
            </a:r>
            <a:endParaRPr lang="en-US" dirty="0"/>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5</a:t>
            </a:fld>
            <a:endParaRPr lang="zh-CN" altLang="en-US"/>
          </a:p>
        </p:txBody>
      </p:sp>
    </p:spTree>
    <p:extLst>
      <p:ext uri="{BB962C8B-B14F-4D97-AF65-F5344CB8AC3E}">
        <p14:creationId xmlns:p14="http://schemas.microsoft.com/office/powerpoint/2010/main" val="304546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Nu Skin, we have a history of innovation.</a:t>
            </a:r>
            <a:r>
              <a:rPr lang="en-US" baseline="0" dirty="0"/>
              <a:t> O</a:t>
            </a:r>
            <a:r>
              <a:rPr lang="en-US" dirty="0"/>
              <a:t>ur</a:t>
            </a:r>
            <a:r>
              <a:rPr lang="en-US" baseline="0" dirty="0"/>
              <a:t> primary focus, targeting the sources of aging, is a key differentiator for us and the foundation of our scientific approach. Let’s travel back in time for a moment and learn how Nu Skin’s early research into the genetic basis of aging has gotten us to where we are today. In 2008, we began to focus on </a:t>
            </a:r>
            <a:r>
              <a:rPr lang="en-US" baseline="0" dirty="0" err="1"/>
              <a:t>arNOX</a:t>
            </a:r>
            <a:r>
              <a:rPr lang="en-US" baseline="0" dirty="0"/>
              <a:t> suppression.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6</a:t>
            </a:fld>
            <a:endParaRPr lang="zh-CN" altLang="en-US"/>
          </a:p>
        </p:txBody>
      </p:sp>
    </p:spTree>
    <p:extLst>
      <p:ext uri="{BB962C8B-B14F-4D97-AF65-F5344CB8AC3E}">
        <p14:creationId xmlns:p14="http://schemas.microsoft.com/office/powerpoint/2010/main" val="422978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understand </a:t>
            </a:r>
            <a:r>
              <a:rPr lang="en-US" baseline="0" dirty="0" err="1"/>
              <a:t>arNOX</a:t>
            </a:r>
            <a:r>
              <a:rPr lang="en-US" baseline="0" dirty="0"/>
              <a:t> and how it contributes to aging, it’s important to understand the role of free radicals. Free radicals are unstable molecules that can cause </a:t>
            </a:r>
            <a:r>
              <a:rPr lang="en-US" dirty="0"/>
              <a:t>skin aging. We’re exposed to them through pollution, UV radiation, stress, and many other factors. We also produce them naturally inside our bodies.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of the free radicals inside our bodies are produced through an enzyme called Age-Related NADH Oxidase (</a:t>
            </a:r>
            <a:r>
              <a:rPr lang="en-US" dirty="0" err="1"/>
              <a:t>arNOX</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2008, Nu Skin began developing formulations to suppress </a:t>
            </a:r>
            <a:r>
              <a:rPr lang="en-US" dirty="0" err="1"/>
              <a:t>arNOX</a:t>
            </a:r>
            <a:r>
              <a:rPr lang="en-US" dirty="0"/>
              <a:t> and its production of free radicals.</a:t>
            </a:r>
            <a:r>
              <a:rPr lang="en-US" baseline="0" dirty="0"/>
              <a:t> This began our journey to discover and target the internal sources of aging—to fight aging from within.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C130DE4-6B8D-42F6-A2C6-96AAA8A6287F}" type="slidenum">
              <a:rPr lang="en-US" smtClean="0"/>
              <a:pPr/>
              <a:t>7</a:t>
            </a:fld>
            <a:endParaRPr lang="en-US"/>
          </a:p>
        </p:txBody>
      </p:sp>
    </p:spTree>
    <p:extLst>
      <p:ext uri="{BB962C8B-B14F-4D97-AF65-F5344CB8AC3E}">
        <p14:creationId xmlns:p14="http://schemas.microsoft.com/office/powerpoint/2010/main" val="279926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2009, we began to delve</a:t>
            </a:r>
            <a:r>
              <a:rPr lang="en-US" baseline="0" dirty="0"/>
              <a:t> into the study of the genetic basis of aging. We knew that the best way to fight aging would be to target the sources—the genes within us—that cause aging. And that year, we identified Youth Gene Clusters (YGCs), or key groups of genes that contribute to aging. That was a true breakthrough for us. Once we identified which genes contributed to aging, we could develop products to influence the way these genes expressed themselves to promote a more youthful appearance. </a:t>
            </a:r>
            <a:endParaRPr lang="en-US" dirty="0"/>
          </a:p>
          <a:p>
            <a:endParaRPr lang="en-US" dirty="0"/>
          </a:p>
        </p:txBody>
      </p:sp>
      <p:sp>
        <p:nvSpPr>
          <p:cNvPr id="4" name="Slide Number Placeholder 3"/>
          <p:cNvSpPr>
            <a:spLocks noGrp="1"/>
          </p:cNvSpPr>
          <p:nvPr>
            <p:ph type="sldNum" sz="quarter" idx="10"/>
          </p:nvPr>
        </p:nvSpPr>
        <p:spPr/>
        <p:txBody>
          <a:bodyPr/>
          <a:lstStyle/>
          <a:p>
            <a:fld id="{F0629F2B-510D-4EED-813B-8538887E2492}" type="slidenum">
              <a:rPr lang="zh-CN" altLang="en-US" smtClean="0"/>
              <a:pPr/>
              <a:t>8</a:t>
            </a:fld>
            <a:endParaRPr lang="zh-CN" altLang="en-US"/>
          </a:p>
        </p:txBody>
      </p:sp>
    </p:spTree>
    <p:extLst>
      <p:ext uri="{BB962C8B-B14F-4D97-AF65-F5344CB8AC3E}">
        <p14:creationId xmlns:p14="http://schemas.microsoft.com/office/powerpoint/2010/main" val="422978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324933">
              <a:defRPr/>
            </a:pPr>
            <a:r>
              <a:rPr lang="en-US" dirty="0"/>
              <a:t>The Human</a:t>
            </a:r>
            <a:r>
              <a:rPr lang="en-US" baseline="0" dirty="0"/>
              <a:t> Genome project, which completed in 2003, allows scientists to look at the 20,000 plus genes within our DNA. With our extensive study and understanding of the human genome (or, DNA Microarray Gene Map) we’ve been able to focus on the Youth Gene Clusters that influence aging to interpret and further understand their expression. Because we have identified these key sets of genes that contribute to aging, we can monitor their activity and expression over time to determine how best to influence their expression to promote a more youthful look and feel.  </a:t>
            </a:r>
            <a:endParaRPr lang="en-US" dirty="0"/>
          </a:p>
        </p:txBody>
      </p:sp>
      <p:sp>
        <p:nvSpPr>
          <p:cNvPr id="4" name="Slide Number Placeholder 3"/>
          <p:cNvSpPr>
            <a:spLocks noGrp="1"/>
          </p:cNvSpPr>
          <p:nvPr>
            <p:ph type="sldNum" sz="quarter" idx="10"/>
          </p:nvPr>
        </p:nvSpPr>
        <p:spPr/>
        <p:txBody>
          <a:bodyPr/>
          <a:lstStyle/>
          <a:p>
            <a:fld id="{CE7ADF03-FBF3-49E4-93AB-A01C17797337}" type="slidenum">
              <a:rPr lang="en-US" smtClean="0"/>
              <a:pPr/>
              <a:t>9</a:t>
            </a:fld>
            <a:endParaRPr lang="en-US"/>
          </a:p>
        </p:txBody>
      </p:sp>
    </p:spTree>
    <p:extLst>
      <p:ext uri="{BB962C8B-B14F-4D97-AF65-F5344CB8AC3E}">
        <p14:creationId xmlns:p14="http://schemas.microsoft.com/office/powerpoint/2010/main" val="372401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normAutofit/>
          </a:bodyPr>
          <a:lstStyle>
            <a:lvl1pPr>
              <a:defRPr sz="4200" baseline="0">
                <a:latin typeface="Verlag Bold"/>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96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457200" y="1200151"/>
            <a:ext cx="4038600" cy="3394472"/>
          </a:xfrm>
          <a:prstGeom prst="rect">
            <a:avLst/>
          </a:prstGeom>
        </p:spPr>
        <p:txBody>
          <a:bodyPr/>
          <a:lstStyle>
            <a:lvl1pPr>
              <a:defRPr>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4648200" y="1200151"/>
            <a:ext cx="4038600" cy="3394472"/>
          </a:xfrm>
          <a:prstGeom prst="rect">
            <a:avLst/>
          </a:prstGeom>
        </p:spPr>
        <p:txBody>
          <a:bodyPr/>
          <a:lstStyle>
            <a:lvl1pPr>
              <a:defRPr>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0081912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Autofit/>
          </a:bodyPr>
          <a:lstStyle>
            <a:lvl1pPr>
              <a:defRPr sz="4200" cap="all" baseline="0">
                <a:latin typeface="Verlag Bold"/>
                <a:cs typeface="Arial" panose="020B0604020202020204" pitchFamily="34" charset="0"/>
              </a:defRPr>
            </a:lvl1pPr>
          </a:lstStyle>
          <a:p>
            <a:r>
              <a:rPr lang="en-US" dirty="0"/>
              <a:t>Click to edit Master title style</a:t>
            </a:r>
          </a:p>
        </p:txBody>
      </p:sp>
      <p:sp>
        <p:nvSpPr>
          <p:cNvPr id="3" name="Chart Placeholder 2"/>
          <p:cNvSpPr>
            <a:spLocks noGrp="1"/>
          </p:cNvSpPr>
          <p:nvPr>
            <p:ph type="chart" idx="1"/>
          </p:nvPr>
        </p:nvSpPr>
        <p:spPr>
          <a:xfrm>
            <a:off x="457200" y="1200151"/>
            <a:ext cx="8229600" cy="3394472"/>
          </a:xfrm>
          <a:prstGeom prst="rect">
            <a:avLst/>
          </a:prstGeom>
        </p:spPr>
        <p:txBody>
          <a:bodyPr/>
          <a:lstStyle>
            <a:lvl1pPr>
              <a:defRPr>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3974214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200" baseline="0">
                <a:latin typeface="Verlag Bold"/>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66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normAutofit/>
          </a:bodyPr>
          <a:lstStyle>
            <a:lvl1pPr>
              <a:defRPr sz="3200" baseline="0">
                <a:latin typeface="Verlag Bold"/>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74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4200" b="1" cap="all" baseline="0">
                <a:latin typeface="Verlag Bold"/>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03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8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baseline="0">
                <a:latin typeface="Verlag Bold"/>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8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lvl1pPr>
              <a:defRPr sz="4200" cap="all" baseline="0">
                <a:latin typeface="Verlag Bold"/>
                <a:cs typeface="Arial"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898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8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46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440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65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457200" y="1200151"/>
            <a:ext cx="4038600" cy="3394472"/>
          </a:xfrm>
          <a:prstGeom prst="rect">
            <a:avLst/>
          </a:prstGeom>
        </p:spPr>
        <p:txBody>
          <a:bodyPr/>
          <a:lstStyle>
            <a:lvl1pPr>
              <a:defRPr>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4648200" y="1200151"/>
            <a:ext cx="4038600" cy="3394472"/>
          </a:xfrm>
          <a:prstGeom prst="rect">
            <a:avLst/>
          </a:prstGeom>
        </p:spPr>
        <p:txBody>
          <a:bodyPr/>
          <a:lstStyle>
            <a:lvl1pPr>
              <a:defRPr>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166353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Autofit/>
          </a:bodyPr>
          <a:lstStyle>
            <a:lvl1pPr>
              <a:defRPr sz="4200" cap="all" baseline="0">
                <a:latin typeface="Verlag Bold"/>
                <a:cs typeface="Arial" panose="020B0604020202020204" pitchFamily="34" charset="0"/>
              </a:defRPr>
            </a:lvl1pPr>
          </a:lstStyle>
          <a:p>
            <a:r>
              <a:rPr lang="en-US" dirty="0"/>
              <a:t>Click to edit Master title style</a:t>
            </a:r>
          </a:p>
        </p:txBody>
      </p:sp>
      <p:sp>
        <p:nvSpPr>
          <p:cNvPr id="3" name="Chart Placeholder 2"/>
          <p:cNvSpPr>
            <a:spLocks noGrp="1"/>
          </p:cNvSpPr>
          <p:nvPr>
            <p:ph type="chart" idx="1"/>
          </p:nvPr>
        </p:nvSpPr>
        <p:spPr>
          <a:xfrm>
            <a:off x="457200" y="1200151"/>
            <a:ext cx="8229600" cy="3394472"/>
          </a:xfrm>
          <a:prstGeom prst="rect">
            <a:avLst/>
          </a:prstGeom>
        </p:spPr>
        <p:txBody>
          <a:bodyPr/>
          <a:lstStyle>
            <a:lvl1pPr>
              <a:defRPr>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725367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noAutofit/>
          </a:bodyPr>
          <a:lstStyle>
            <a:lvl1pPr algn="l">
              <a:defRPr sz="4200" b="1" cap="all" baseline="0">
                <a:latin typeface="Verlag Bold"/>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5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29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sz="4200" baseline="0">
                <a:latin typeface="Verlag Bold"/>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21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a:prstGeom prst="rect">
            <a:avLst/>
          </a:prstGeom>
        </p:spPr>
        <p:txBody>
          <a:bodyPr>
            <a:normAutofit/>
          </a:bodyPr>
          <a:lstStyle>
            <a:lvl1pPr>
              <a:defRPr sz="4200" cap="all" baseline="0">
                <a:latin typeface="Verlag Bold"/>
                <a:cs typeface="Arial"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3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31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09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898CE959-7704-4A00-B4E7-2C179DEF2B2D}" type="datetimeFigureOut">
              <a:rPr lang="en-US" smtClean="0">
                <a:solidFill>
                  <a:prstClr val="black">
                    <a:tint val="75000"/>
                  </a:prstClr>
                </a:solidFill>
              </a:rPr>
              <a:pPr/>
              <a:t>7/6/2016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26DB907-9A08-4063-9835-21A1B8CDA9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80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747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cap="all" baseline="0">
          <a:solidFill>
            <a:srgbClr val="008AB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59595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59595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59595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59595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Guts1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3572"/>
            <a:ext cx="9144000" cy="5151835"/>
          </a:xfrm>
          <a:prstGeom prst="rect">
            <a:avLst/>
          </a:prstGeom>
          <a:noFill/>
          <a:ln w="9525">
            <a:noFill/>
            <a:miter lim="800000"/>
            <a:headEnd/>
            <a:tailEnd/>
          </a:ln>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98CE959-7704-4A00-B4E7-2C179DEF2B2D}" type="datetimeFigureOut">
              <a:rPr lang="en-US" smtClean="0">
                <a:solidFill>
                  <a:prstClr val="black">
                    <a:tint val="75000"/>
                  </a:prstClr>
                </a:solidFill>
              </a:rPr>
              <a:pPr defTabSz="914400"/>
              <a:t>7/6/2016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26DB907-9A08-4063-9835-21A1B8CDA94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640425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cap="all" baseline="0">
          <a:solidFill>
            <a:srgbClr val="008AB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59595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59595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59595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59595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0336" y="3325283"/>
            <a:ext cx="4697730" cy="432360"/>
          </a:xfrm>
        </p:spPr>
        <p:txBody>
          <a:bodyPr>
            <a:noAutofit/>
          </a:bodyPr>
          <a:lstStyle/>
          <a:p>
            <a:pPr algn="l"/>
            <a:r>
              <a:rPr lang="en-US" sz="2200" b="1" dirty="0">
                <a:solidFill>
                  <a:srgbClr val="3BB0C9"/>
                </a:solidFill>
                <a:latin typeface="Arial"/>
                <a:ea typeface="+mn-ea"/>
                <a:cs typeface="+mn-cs"/>
              </a:rPr>
              <a:t>Science presentation</a:t>
            </a:r>
          </a:p>
        </p:txBody>
      </p:sp>
      <p:pic>
        <p:nvPicPr>
          <p:cNvPr id="5" name="Picture 4"/>
          <p:cNvPicPr>
            <a:picLocks noChangeAspect="1"/>
          </p:cNvPicPr>
          <p:nvPr/>
        </p:nvPicPr>
        <p:blipFill>
          <a:blip r:embed="rId3"/>
          <a:stretch>
            <a:fillRect/>
          </a:stretch>
        </p:blipFill>
        <p:spPr>
          <a:xfrm>
            <a:off x="4810335" y="2177926"/>
            <a:ext cx="3679785" cy="704463"/>
          </a:xfrm>
          <a:prstGeom prst="rect">
            <a:avLst/>
          </a:prstGeom>
        </p:spPr>
      </p:pic>
      <p:pic>
        <p:nvPicPr>
          <p:cNvPr id="6" name="Picture 5"/>
          <p:cNvPicPr>
            <a:picLocks noChangeAspect="1"/>
          </p:cNvPicPr>
          <p:nvPr/>
        </p:nvPicPr>
        <p:blipFill>
          <a:blip r:embed="rId4"/>
          <a:stretch>
            <a:fillRect/>
          </a:stretch>
        </p:blipFill>
        <p:spPr>
          <a:xfrm>
            <a:off x="-220134" y="-285365"/>
            <a:ext cx="2915816" cy="5777635"/>
          </a:xfrm>
          <a:prstGeom prst="rect">
            <a:avLst/>
          </a:prstGeom>
        </p:spPr>
      </p:pic>
    </p:spTree>
    <p:extLst>
      <p:ext uri="{BB962C8B-B14F-4D97-AF65-F5344CB8AC3E}">
        <p14:creationId xmlns:p14="http://schemas.microsoft.com/office/powerpoint/2010/main" val="228982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gibson\Desktop\Photo1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719" y="2647950"/>
            <a:ext cx="1158992" cy="184506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0" y="2748183"/>
            <a:ext cx="2921174" cy="17956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5876" y="2496815"/>
            <a:ext cx="2081558" cy="21982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ubtitle 2"/>
          <p:cNvSpPr>
            <a:spLocks noGrp="1"/>
          </p:cNvSpPr>
          <p:nvPr>
            <p:ph type="subTitle" idx="4294967295"/>
          </p:nvPr>
        </p:nvSpPr>
        <p:spPr>
          <a:xfrm>
            <a:off x="3422942" y="4699000"/>
            <a:ext cx="2507597" cy="341313"/>
          </a:xfrm>
          <a:prstGeom prst="rect">
            <a:avLst/>
          </a:prstGeom>
        </p:spPr>
        <p:txBody>
          <a:bodyPr>
            <a:noAutofit/>
          </a:bodyPr>
          <a:lstStyle/>
          <a:p>
            <a:pPr>
              <a:buNone/>
            </a:pPr>
            <a:r>
              <a:rPr lang="en-US" sz="1400" dirty="0">
                <a:solidFill>
                  <a:schemeClr val="accent1">
                    <a:lumMod val="75000"/>
                  </a:schemeClr>
                </a:solidFill>
              </a:rPr>
              <a:t>PCR Amplification Graph</a:t>
            </a:r>
          </a:p>
        </p:txBody>
      </p:sp>
      <p:sp>
        <p:nvSpPr>
          <p:cNvPr id="5" name="TextBox 4"/>
          <p:cNvSpPr txBox="1"/>
          <p:nvPr/>
        </p:nvSpPr>
        <p:spPr>
          <a:xfrm>
            <a:off x="225037" y="4695028"/>
            <a:ext cx="1945608" cy="307777"/>
          </a:xfrm>
          <a:prstGeom prst="rect">
            <a:avLst/>
          </a:prstGeom>
          <a:noFill/>
        </p:spPr>
        <p:txBody>
          <a:bodyPr wrap="square" rtlCol="0">
            <a:spAutoFit/>
          </a:bodyPr>
          <a:lstStyle/>
          <a:p>
            <a:pPr algn="ctr"/>
            <a:r>
              <a:rPr lang="en-US" sz="1400" dirty="0">
                <a:solidFill>
                  <a:schemeClr val="accent1">
                    <a:lumMod val="75000"/>
                  </a:schemeClr>
                </a:solidFill>
                <a:latin typeface="Arial"/>
                <a:cs typeface="Arial"/>
              </a:rPr>
              <a:t>PCR Plate</a:t>
            </a:r>
          </a:p>
        </p:txBody>
      </p:sp>
      <p:sp>
        <p:nvSpPr>
          <p:cNvPr id="8" name="TextBox 7"/>
          <p:cNvSpPr txBox="1"/>
          <p:nvPr/>
        </p:nvSpPr>
        <p:spPr>
          <a:xfrm>
            <a:off x="6763644" y="4695028"/>
            <a:ext cx="1978346" cy="307777"/>
          </a:xfrm>
          <a:prstGeom prst="rect">
            <a:avLst/>
          </a:prstGeom>
          <a:noFill/>
        </p:spPr>
        <p:txBody>
          <a:bodyPr wrap="square" rtlCol="0">
            <a:spAutoFit/>
          </a:bodyPr>
          <a:lstStyle/>
          <a:p>
            <a:pPr algn="ctr"/>
            <a:r>
              <a:rPr lang="en-US" sz="1400" dirty="0">
                <a:solidFill>
                  <a:schemeClr val="accent1">
                    <a:lumMod val="75000"/>
                  </a:schemeClr>
                </a:solidFill>
                <a:latin typeface="Arial"/>
                <a:cs typeface="Arial"/>
              </a:rPr>
              <a:t>PCR Data</a:t>
            </a:r>
          </a:p>
        </p:txBody>
      </p:sp>
      <p:sp>
        <p:nvSpPr>
          <p:cNvPr id="14" name="Title 1"/>
          <p:cNvSpPr txBox="1">
            <a:spLocks/>
          </p:cNvSpPr>
          <p:nvPr/>
        </p:nvSpPr>
        <p:spPr>
          <a:xfrm>
            <a:off x="407864" y="362591"/>
            <a:ext cx="8744603" cy="914399"/>
          </a:xfrm>
          <a:prstGeom prst="rect">
            <a:avLst/>
          </a:prstGeom>
        </p:spPr>
        <p:txBody>
          <a:bodyPr vert="horz" lIns="91440" tIns="45720" rIns="91440" bIns="45720" rtlCol="0" anchor="ctr">
            <a:noAutofit/>
          </a:bodyPr>
          <a:lstStyle>
            <a:lvl1pPr algn="ctr" defTabSz="914400" eaLnBrk="1" latinLnBrk="0" hangingPunct="1">
              <a:buNone/>
              <a:defRPr sz="4000">
                <a:solidFill>
                  <a:srgbClr val="708BAC"/>
                </a:solidFill>
                <a:latin typeface="+mj-lt"/>
                <a:ea typeface="+mj-ea"/>
                <a:cs typeface="+mj-cs"/>
              </a:defRPr>
            </a:lvl1pPr>
          </a:lstStyle>
          <a:p>
            <a:pPr algn="l"/>
            <a:r>
              <a:rPr lang="en-US" sz="2800" cap="all" dirty="0">
                <a:solidFill>
                  <a:srgbClr val="3BB0C9"/>
                </a:solidFill>
                <a:latin typeface="Arial"/>
                <a:cs typeface="Arial"/>
              </a:rPr>
              <a:t>we monitor gene </a:t>
            </a:r>
            <a:br>
              <a:rPr lang="en-US" sz="2800" cap="all" dirty="0">
                <a:solidFill>
                  <a:srgbClr val="3BB0C9"/>
                </a:solidFill>
                <a:latin typeface="Arial"/>
                <a:cs typeface="Arial"/>
              </a:rPr>
            </a:br>
            <a:r>
              <a:rPr lang="en-US" sz="2800" cap="all" dirty="0">
                <a:solidFill>
                  <a:srgbClr val="3BB0C9"/>
                </a:solidFill>
                <a:latin typeface="Arial"/>
                <a:cs typeface="Arial"/>
              </a:rPr>
              <a:t>expression over time</a:t>
            </a:r>
          </a:p>
        </p:txBody>
      </p:sp>
      <p:sp>
        <p:nvSpPr>
          <p:cNvPr id="2" name="TextBox 1"/>
          <p:cNvSpPr txBox="1"/>
          <p:nvPr/>
        </p:nvSpPr>
        <p:spPr>
          <a:xfrm>
            <a:off x="390929" y="1383290"/>
            <a:ext cx="5772803" cy="1015663"/>
          </a:xfrm>
          <a:prstGeom prst="rect">
            <a:avLst/>
          </a:prstGeom>
          <a:noFill/>
        </p:spPr>
        <p:txBody>
          <a:bodyPr wrap="square" rtlCol="0">
            <a:spAutoFit/>
          </a:bodyPr>
          <a:lstStyle/>
          <a:p>
            <a:r>
              <a:rPr lang="en-US" sz="2000" dirty="0">
                <a:solidFill>
                  <a:schemeClr val="tx1">
                    <a:lumMod val="65000"/>
                    <a:lumOff val="35000"/>
                  </a:schemeClr>
                </a:solidFill>
                <a:latin typeface="Arial"/>
                <a:cs typeface="Arial"/>
              </a:rPr>
              <a:t>The PCR plate allows scientists to monitor how genes react over time, giving a clearer and better understanding of gene expression overall. </a:t>
            </a:r>
          </a:p>
        </p:txBody>
      </p:sp>
    </p:spTree>
    <p:extLst>
      <p:ext uri="{BB962C8B-B14F-4D97-AF65-F5344CB8AC3E}">
        <p14:creationId xmlns:p14="http://schemas.microsoft.com/office/powerpoint/2010/main" val="66775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1799" y="337699"/>
            <a:ext cx="8229600" cy="857250"/>
          </a:xfrm>
          <a:prstGeom prst="rect">
            <a:avLst/>
          </a:prstGeom>
        </p:spPr>
        <p:txBody>
          <a:bodyPr>
            <a:noAutofit/>
          </a:bodyPr>
          <a:lstStyle/>
          <a:p>
            <a:pPr algn="l"/>
            <a:r>
              <a:rPr lang="en-US" sz="2800" dirty="0">
                <a:solidFill>
                  <a:srgbClr val="3BB0C9"/>
                </a:solidFill>
                <a:latin typeface="Arial"/>
                <a:cs typeface="Arial"/>
              </a:rPr>
              <a:t>We illustrate results</a:t>
            </a:r>
          </a:p>
        </p:txBody>
      </p:sp>
      <p:pic>
        <p:nvPicPr>
          <p:cNvPr id="1027"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833896" y="1257790"/>
            <a:ext cx="2540703" cy="3394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204" y="1622743"/>
            <a:ext cx="1994203" cy="1871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312" y="3570157"/>
            <a:ext cx="1981062" cy="87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382" y="1118746"/>
            <a:ext cx="2352675" cy="3814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10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380785" y="250648"/>
            <a:ext cx="9067800" cy="685800"/>
          </a:xfrm>
          <a:prstGeom prst="rect">
            <a:avLst/>
          </a:prstGeom>
          <a:noFill/>
          <a:ln w="9525">
            <a:noFill/>
            <a:miter lim="800000"/>
            <a:headEnd/>
            <a:tailEnd/>
          </a:ln>
        </p:spPr>
        <p:txBody>
          <a:bodyPr anchor="ct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pPr>
              <a:defRPr/>
            </a:pPr>
            <a:r>
              <a:rPr lang="en-US" sz="2800" dirty="0">
                <a:solidFill>
                  <a:srgbClr val="3BB0C9"/>
                </a:solidFill>
              </a:rPr>
              <a:t>IDENTIFIED FACIAL SKIN YGCS</a:t>
            </a:r>
            <a:endParaRPr lang="en-US" sz="2800" b="1" dirty="0">
              <a:solidFill>
                <a:srgbClr val="3BB0C9"/>
              </a:solidFill>
              <a:ea typeface="微软雅黑" pitchFamily="34" charset="-122"/>
            </a:endParaRPr>
          </a:p>
        </p:txBody>
      </p:sp>
      <p:sp>
        <p:nvSpPr>
          <p:cNvPr id="57" name="Rectangle 56"/>
          <p:cNvSpPr/>
          <p:nvPr/>
        </p:nvSpPr>
        <p:spPr>
          <a:xfrm>
            <a:off x="540469" y="2659804"/>
            <a:ext cx="1524000" cy="7562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sz="1600" dirty="0">
                <a:latin typeface="Arial"/>
                <a:cs typeface="Arial"/>
              </a:rPr>
              <a:t>ANTI-AGING SCIENCE</a:t>
            </a:r>
          </a:p>
        </p:txBody>
      </p:sp>
      <p:sp>
        <p:nvSpPr>
          <p:cNvPr id="58" name="TextBox 3"/>
          <p:cNvSpPr txBox="1">
            <a:spLocks noChangeArrowheads="1"/>
          </p:cNvSpPr>
          <p:nvPr/>
        </p:nvSpPr>
        <p:spPr bwMode="auto">
          <a:xfrm>
            <a:off x="3134537" y="1506710"/>
            <a:ext cx="2103676" cy="369332"/>
          </a:xfrm>
          <a:prstGeom prst="rect">
            <a:avLst/>
          </a:prstGeom>
          <a:solidFill>
            <a:schemeClr val="bg1">
              <a:lumMod val="85000"/>
            </a:schemeClr>
          </a:solid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r>
              <a:rPr kumimoji="0" lang="en-US" altLang="zh-TW" dirty="0">
                <a:solidFill>
                  <a:srgbClr val="595959"/>
                </a:solidFill>
                <a:latin typeface="Arial"/>
                <a:cs typeface="Arial"/>
              </a:rPr>
              <a:t>Skin Structure </a:t>
            </a:r>
            <a:endParaRPr kumimoji="0" lang="en-US" altLang="zh-TW" b="1" dirty="0">
              <a:solidFill>
                <a:srgbClr val="595959"/>
              </a:solidFill>
              <a:latin typeface="Arial"/>
              <a:cs typeface="Arial"/>
            </a:endParaRPr>
          </a:p>
        </p:txBody>
      </p:sp>
      <p:sp>
        <p:nvSpPr>
          <p:cNvPr id="59" name="TextBox 4"/>
          <p:cNvSpPr txBox="1">
            <a:spLocks noChangeArrowheads="1"/>
          </p:cNvSpPr>
          <p:nvPr/>
        </p:nvSpPr>
        <p:spPr bwMode="auto">
          <a:xfrm>
            <a:off x="3119157" y="2486509"/>
            <a:ext cx="2119056" cy="369332"/>
          </a:xfrm>
          <a:prstGeom prst="rect">
            <a:avLst/>
          </a:prstGeom>
          <a:solidFill>
            <a:schemeClr val="bg1">
              <a:lumMod val="85000"/>
            </a:schemeClr>
          </a:solid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r>
              <a:rPr kumimoji="0" lang="en-US" altLang="zh-TW" dirty="0">
                <a:solidFill>
                  <a:srgbClr val="595959"/>
                </a:solidFill>
                <a:latin typeface="Arial"/>
                <a:cs typeface="Arial"/>
              </a:rPr>
              <a:t>Pigmentation</a:t>
            </a:r>
          </a:p>
        </p:txBody>
      </p:sp>
      <p:sp>
        <p:nvSpPr>
          <p:cNvPr id="60" name="TextBox 5"/>
          <p:cNvSpPr txBox="1">
            <a:spLocks noChangeArrowheads="1"/>
          </p:cNvSpPr>
          <p:nvPr/>
        </p:nvSpPr>
        <p:spPr bwMode="auto">
          <a:xfrm>
            <a:off x="3134537" y="3242787"/>
            <a:ext cx="2103676" cy="369332"/>
          </a:xfrm>
          <a:prstGeom prst="rect">
            <a:avLst/>
          </a:prstGeom>
          <a:solidFill>
            <a:schemeClr val="bg1">
              <a:lumMod val="85000"/>
            </a:schemeClr>
          </a:solid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r>
              <a:rPr kumimoji="0" lang="en-US" altLang="zh-TW" dirty="0">
                <a:solidFill>
                  <a:srgbClr val="595959"/>
                </a:solidFill>
                <a:latin typeface="Arial"/>
                <a:cs typeface="Arial"/>
              </a:rPr>
              <a:t>Hydration</a:t>
            </a:r>
          </a:p>
        </p:txBody>
      </p:sp>
      <p:sp>
        <p:nvSpPr>
          <p:cNvPr id="61" name="TextBox 6"/>
          <p:cNvSpPr txBox="1">
            <a:spLocks noChangeArrowheads="1"/>
          </p:cNvSpPr>
          <p:nvPr/>
        </p:nvSpPr>
        <p:spPr bwMode="auto">
          <a:xfrm>
            <a:off x="3134537" y="4086721"/>
            <a:ext cx="2103676" cy="369332"/>
          </a:xfrm>
          <a:prstGeom prst="rect">
            <a:avLst/>
          </a:prstGeom>
          <a:solidFill>
            <a:schemeClr val="bg1">
              <a:lumMod val="85000"/>
            </a:schemeClr>
          </a:solid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r>
              <a:rPr kumimoji="0" lang="en-US" altLang="zh-TW" dirty="0">
                <a:solidFill>
                  <a:srgbClr val="595959"/>
                </a:solidFill>
                <a:latin typeface="Arial"/>
                <a:cs typeface="Arial"/>
              </a:rPr>
              <a:t>Cell Turnover</a:t>
            </a:r>
          </a:p>
        </p:txBody>
      </p:sp>
      <p:sp>
        <p:nvSpPr>
          <p:cNvPr id="62" name="TextBox 61"/>
          <p:cNvSpPr txBox="1"/>
          <p:nvPr/>
        </p:nvSpPr>
        <p:spPr>
          <a:xfrm>
            <a:off x="6422930" y="1229687"/>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008AB0"/>
                </a:solidFill>
                <a:latin typeface="Arial"/>
                <a:ea typeface="+mn-ea"/>
                <a:cs typeface="Arial"/>
              </a:rPr>
              <a:t>Lines &amp; Wrinkles</a:t>
            </a:r>
          </a:p>
        </p:txBody>
      </p:sp>
      <p:sp>
        <p:nvSpPr>
          <p:cNvPr id="63" name="TextBox 62"/>
          <p:cNvSpPr txBox="1"/>
          <p:nvPr/>
        </p:nvSpPr>
        <p:spPr>
          <a:xfrm>
            <a:off x="6422930" y="1634658"/>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008AB0"/>
                </a:solidFill>
                <a:latin typeface="Arial"/>
                <a:ea typeface="+mn-ea"/>
                <a:cs typeface="Arial"/>
              </a:rPr>
              <a:t>Skin Structure</a:t>
            </a:r>
          </a:p>
        </p:txBody>
      </p:sp>
      <p:sp>
        <p:nvSpPr>
          <p:cNvPr id="65" name="TextBox 64"/>
          <p:cNvSpPr txBox="1"/>
          <p:nvPr/>
        </p:nvSpPr>
        <p:spPr>
          <a:xfrm>
            <a:off x="6410101" y="2268128"/>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008AB0"/>
                </a:solidFill>
                <a:latin typeface="Arial"/>
                <a:ea typeface="+mn-ea"/>
                <a:cs typeface="Arial"/>
              </a:rPr>
              <a:t>Discoloration</a:t>
            </a:r>
          </a:p>
        </p:txBody>
      </p:sp>
      <p:sp>
        <p:nvSpPr>
          <p:cNvPr id="66" name="TextBox 65"/>
          <p:cNvSpPr txBox="1"/>
          <p:nvPr/>
        </p:nvSpPr>
        <p:spPr>
          <a:xfrm>
            <a:off x="6410101" y="2589914"/>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008AB0"/>
                </a:solidFill>
                <a:latin typeface="Arial"/>
                <a:ea typeface="+mn-ea"/>
                <a:cs typeface="Arial"/>
              </a:rPr>
              <a:t>Uneven Skin Tone</a:t>
            </a:r>
          </a:p>
        </p:txBody>
      </p:sp>
      <p:sp>
        <p:nvSpPr>
          <p:cNvPr id="67" name="TextBox 66"/>
          <p:cNvSpPr txBox="1"/>
          <p:nvPr/>
        </p:nvSpPr>
        <p:spPr>
          <a:xfrm>
            <a:off x="6448588" y="3147341"/>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008AB0"/>
                </a:solidFill>
                <a:latin typeface="Arial"/>
                <a:ea typeface="+mn-ea"/>
                <a:cs typeface="Arial"/>
              </a:rPr>
              <a:t>Hydration</a:t>
            </a:r>
          </a:p>
        </p:txBody>
      </p:sp>
      <p:sp>
        <p:nvSpPr>
          <p:cNvPr id="68" name="TextBox 67"/>
          <p:cNvSpPr txBox="1"/>
          <p:nvPr/>
        </p:nvSpPr>
        <p:spPr>
          <a:xfrm>
            <a:off x="6461409" y="3728059"/>
            <a:ext cx="2376646" cy="307776"/>
          </a:xfrm>
          <a:prstGeom prst="rect">
            <a:avLst/>
          </a:prstGeom>
          <a:noFill/>
        </p:spPr>
        <p:txBody>
          <a:bodyPr wrap="square">
            <a:spAutoFit/>
          </a:bodyPr>
          <a:lstStyle/>
          <a:p>
            <a:pPr fontAlgn="auto">
              <a:spcBef>
                <a:spcPts val="0"/>
              </a:spcBef>
              <a:spcAft>
                <a:spcPts val="0"/>
              </a:spcAft>
              <a:defRPr/>
            </a:pPr>
            <a:r>
              <a:rPr kumimoji="0" lang="en-US" sz="1600" dirty="0">
                <a:solidFill>
                  <a:srgbClr val="008AB0"/>
                </a:solidFill>
                <a:latin typeface="Arial"/>
                <a:cs typeface="Arial"/>
              </a:rPr>
              <a:t>Smoothness</a:t>
            </a:r>
            <a:r>
              <a:rPr lang="en-US" sz="1600" dirty="0">
                <a:solidFill>
                  <a:srgbClr val="008AB0"/>
                </a:solidFill>
                <a:latin typeface="Arial"/>
                <a:cs typeface="Arial"/>
              </a:rPr>
              <a:t>,</a:t>
            </a:r>
            <a:r>
              <a:rPr kumimoji="0" lang="en-US" sz="1600" dirty="0">
                <a:solidFill>
                  <a:srgbClr val="008AB0"/>
                </a:solidFill>
                <a:latin typeface="Arial"/>
                <a:cs typeface="Arial"/>
              </a:rPr>
              <a:t> Texture</a:t>
            </a:r>
          </a:p>
        </p:txBody>
      </p:sp>
      <p:sp>
        <p:nvSpPr>
          <p:cNvPr id="69" name="TextBox 68"/>
          <p:cNvSpPr txBox="1"/>
          <p:nvPr/>
        </p:nvSpPr>
        <p:spPr>
          <a:xfrm>
            <a:off x="6461409" y="4054427"/>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008AB0"/>
                </a:solidFill>
                <a:latin typeface="Arial"/>
                <a:ea typeface="+mn-ea"/>
                <a:cs typeface="Arial"/>
              </a:rPr>
              <a:t>Radiance</a:t>
            </a:r>
          </a:p>
        </p:txBody>
      </p:sp>
      <p:sp>
        <p:nvSpPr>
          <p:cNvPr id="70" name="TextBox 69"/>
          <p:cNvSpPr txBox="1"/>
          <p:nvPr/>
        </p:nvSpPr>
        <p:spPr>
          <a:xfrm>
            <a:off x="6461409" y="4357703"/>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008AB0"/>
                </a:solidFill>
                <a:latin typeface="Arial"/>
                <a:ea typeface="+mn-ea"/>
                <a:cs typeface="Arial"/>
              </a:rPr>
              <a:t>Pore Size </a:t>
            </a:r>
          </a:p>
        </p:txBody>
      </p:sp>
      <p:cxnSp>
        <p:nvCxnSpPr>
          <p:cNvPr id="71" name="Straight Connector 70"/>
          <p:cNvCxnSpPr>
            <a:stCxn id="57" idx="3"/>
            <a:endCxn id="58" idx="1"/>
          </p:cNvCxnSpPr>
          <p:nvPr/>
        </p:nvCxnSpPr>
        <p:spPr>
          <a:xfrm flipV="1">
            <a:off x="2064469" y="1691376"/>
            <a:ext cx="1070068" cy="1346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7" idx="3"/>
            <a:endCxn id="59" idx="1"/>
          </p:cNvCxnSpPr>
          <p:nvPr/>
        </p:nvCxnSpPr>
        <p:spPr>
          <a:xfrm flipV="1">
            <a:off x="2064469" y="2671175"/>
            <a:ext cx="1054688" cy="366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3"/>
            <a:endCxn id="60" idx="1"/>
          </p:cNvCxnSpPr>
          <p:nvPr/>
        </p:nvCxnSpPr>
        <p:spPr>
          <a:xfrm>
            <a:off x="2064469" y="3037943"/>
            <a:ext cx="1070068" cy="389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7" idx="3"/>
            <a:endCxn id="61" idx="1"/>
          </p:cNvCxnSpPr>
          <p:nvPr/>
        </p:nvCxnSpPr>
        <p:spPr>
          <a:xfrm>
            <a:off x="2064469" y="3037943"/>
            <a:ext cx="1070068" cy="1233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8" idx="3"/>
            <a:endCxn id="62" idx="1"/>
          </p:cNvCxnSpPr>
          <p:nvPr/>
        </p:nvCxnSpPr>
        <p:spPr>
          <a:xfrm flipV="1">
            <a:off x="5238213" y="1398964"/>
            <a:ext cx="1184717" cy="292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8" idx="3"/>
            <a:endCxn id="63" idx="1"/>
          </p:cNvCxnSpPr>
          <p:nvPr/>
        </p:nvCxnSpPr>
        <p:spPr>
          <a:xfrm>
            <a:off x="5238213" y="1691376"/>
            <a:ext cx="1184717" cy="112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9" idx="3"/>
            <a:endCxn id="65" idx="1"/>
          </p:cNvCxnSpPr>
          <p:nvPr/>
        </p:nvCxnSpPr>
        <p:spPr>
          <a:xfrm flipV="1">
            <a:off x="5238213" y="2437405"/>
            <a:ext cx="1171888" cy="233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9" idx="3"/>
            <a:endCxn id="66" idx="1"/>
          </p:cNvCxnSpPr>
          <p:nvPr/>
        </p:nvCxnSpPr>
        <p:spPr>
          <a:xfrm>
            <a:off x="5238213" y="2671175"/>
            <a:ext cx="1171888" cy="88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0" idx="3"/>
            <a:endCxn id="67" idx="1"/>
          </p:cNvCxnSpPr>
          <p:nvPr/>
        </p:nvCxnSpPr>
        <p:spPr>
          <a:xfrm flipV="1">
            <a:off x="5238213" y="3316618"/>
            <a:ext cx="1210375" cy="110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1" idx="3"/>
            <a:endCxn id="68" idx="1"/>
          </p:cNvCxnSpPr>
          <p:nvPr/>
        </p:nvCxnSpPr>
        <p:spPr>
          <a:xfrm flipV="1">
            <a:off x="5238213" y="3881947"/>
            <a:ext cx="1223196" cy="389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1" idx="3"/>
            <a:endCxn id="69" idx="1"/>
          </p:cNvCxnSpPr>
          <p:nvPr/>
        </p:nvCxnSpPr>
        <p:spPr>
          <a:xfrm flipV="1">
            <a:off x="5238213" y="4223704"/>
            <a:ext cx="1223196" cy="47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1" idx="3"/>
            <a:endCxn id="70" idx="1"/>
          </p:cNvCxnSpPr>
          <p:nvPr/>
        </p:nvCxnSpPr>
        <p:spPr>
          <a:xfrm>
            <a:off x="5238213" y="4271387"/>
            <a:ext cx="1223196" cy="2555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09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582994" y="2855164"/>
            <a:ext cx="4128053" cy="400110"/>
          </a:xfrm>
          <a:prstGeom prst="rect">
            <a:avLst/>
          </a:prstGeom>
          <a:noFill/>
        </p:spPr>
        <p:txBody>
          <a:bodyPr wrap="none" rtlCol="0">
            <a:spAutoFit/>
          </a:bodyPr>
          <a:lstStyle/>
          <a:p>
            <a:r>
              <a:rPr lang="en-US" altLang="zh-HK" sz="2000" b="1" dirty="0">
                <a:solidFill>
                  <a:srgbClr val="3BB0C9"/>
                </a:solidFill>
                <a:latin typeface="Arial"/>
                <a:ea typeface="Microsoft YaHei" panose="020B0503020204020204" pitchFamily="34" charset="-122"/>
                <a:cs typeface="Arial"/>
              </a:rPr>
              <a:t>2011: Identified Body Skin YGCs</a:t>
            </a:r>
            <a:endParaRPr lang="zh-HK" altLang="en-US" sz="2000" b="1" dirty="0">
              <a:solidFill>
                <a:srgbClr val="3BB0C9"/>
              </a:solidFill>
              <a:latin typeface="Arial"/>
              <a:ea typeface="Microsoft YaHei" panose="020B0503020204020204" pitchFamily="34" charset="-122"/>
              <a:cs typeface="Arial"/>
            </a:endParaRPr>
          </a:p>
        </p:txBody>
      </p:sp>
      <p:sp>
        <p:nvSpPr>
          <p:cNvPr id="13" name="TextBox 12"/>
          <p:cNvSpPr txBox="1"/>
          <p:nvPr/>
        </p:nvSpPr>
        <p:spPr>
          <a:xfrm>
            <a:off x="2363083" y="3553080"/>
            <a:ext cx="4014966" cy="400110"/>
          </a:xfrm>
          <a:prstGeom prst="rect">
            <a:avLst/>
          </a:prstGeom>
          <a:noFill/>
        </p:spPr>
        <p:txBody>
          <a:bodyPr wrap="none" rtlCol="0">
            <a:spAutoFit/>
          </a:bodyPr>
          <a:lstStyle/>
          <a:p>
            <a:r>
              <a:rPr lang="en-US" altLang="zh-HK" sz="2000" dirty="0">
                <a:solidFill>
                  <a:srgbClr val="595959"/>
                </a:solidFill>
                <a:latin typeface="Arial"/>
                <a:ea typeface="Microsoft YaHei" panose="020B0503020204020204" pitchFamily="34" charset="-122"/>
                <a:cs typeface="Arial"/>
              </a:rPr>
              <a:t>2009: Identified Facial Skin YGCs</a:t>
            </a:r>
            <a:endParaRPr lang="zh-HK" altLang="en-US" sz="2000" dirty="0">
              <a:solidFill>
                <a:srgbClr val="595959"/>
              </a:solidFill>
              <a:latin typeface="Arial"/>
              <a:ea typeface="Microsoft YaHei" panose="020B0503020204020204" pitchFamily="34" charset="-122"/>
              <a:cs typeface="Arial"/>
            </a:endParaRPr>
          </a:p>
        </p:txBody>
      </p:sp>
      <p:cxnSp>
        <p:nvCxnSpPr>
          <p:cNvPr id="14" name="Straight Arrow Connector 13"/>
          <p:cNvCxnSpPr/>
          <p:nvPr/>
        </p:nvCxnSpPr>
        <p:spPr>
          <a:xfrm flipV="1">
            <a:off x="-99074" y="2082800"/>
            <a:ext cx="5001274" cy="2907567"/>
          </a:xfrm>
          <a:prstGeom prst="straightConnector1">
            <a:avLst/>
          </a:prstGeom>
          <a:ln w="158750">
            <a:solidFill>
              <a:srgbClr val="3BB0C9"/>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Oval 16"/>
          <p:cNvSpPr>
            <a:spLocks noChangeAspect="1"/>
          </p:cNvSpPr>
          <p:nvPr/>
        </p:nvSpPr>
        <p:spPr>
          <a:xfrm>
            <a:off x="865598" y="4234095"/>
            <a:ext cx="263047" cy="263047"/>
          </a:xfrm>
          <a:prstGeom prst="ellipse">
            <a:avLst/>
          </a:prstGeom>
          <a:solidFill>
            <a:schemeClr val="bg1"/>
          </a:solidFill>
          <a:ln w="57150" cmpd="sng">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18" name="TextBox 17"/>
          <p:cNvSpPr txBox="1"/>
          <p:nvPr/>
        </p:nvSpPr>
        <p:spPr>
          <a:xfrm>
            <a:off x="1231821" y="4209915"/>
            <a:ext cx="4547339" cy="400110"/>
          </a:xfrm>
          <a:prstGeom prst="rect">
            <a:avLst/>
          </a:prstGeom>
          <a:noFill/>
        </p:spPr>
        <p:txBody>
          <a:bodyPr wrap="none" rtlCol="0">
            <a:spAutoFit/>
          </a:bodyPr>
          <a:lstStyle/>
          <a:p>
            <a:r>
              <a:rPr lang="en-US" altLang="zh-HK" sz="2000" dirty="0">
                <a:solidFill>
                  <a:srgbClr val="595959"/>
                </a:solidFill>
                <a:latin typeface="Arial"/>
                <a:ea typeface="Microsoft YaHei" panose="020B0503020204020204" pitchFamily="34" charset="-122"/>
                <a:cs typeface="Arial"/>
              </a:rPr>
              <a:t>2008: Focused on </a:t>
            </a:r>
            <a:r>
              <a:rPr lang="en-US" altLang="zh-HK" sz="2000" dirty="0" err="1">
                <a:solidFill>
                  <a:srgbClr val="595959"/>
                </a:solidFill>
                <a:latin typeface="Arial"/>
                <a:ea typeface="Microsoft YaHei" panose="020B0503020204020204" pitchFamily="34" charset="-122"/>
                <a:cs typeface="Arial"/>
              </a:rPr>
              <a:t>arNOX</a:t>
            </a:r>
            <a:r>
              <a:rPr lang="en-US" altLang="zh-HK" sz="2000" dirty="0">
                <a:solidFill>
                  <a:srgbClr val="595959"/>
                </a:solidFill>
                <a:latin typeface="Arial"/>
                <a:ea typeface="Microsoft YaHei" panose="020B0503020204020204" pitchFamily="34" charset="-122"/>
                <a:cs typeface="Arial"/>
              </a:rPr>
              <a:t> suppression</a:t>
            </a:r>
            <a:endParaRPr lang="zh-HK" altLang="en-US" sz="2000" dirty="0">
              <a:solidFill>
                <a:srgbClr val="595959"/>
              </a:solidFill>
              <a:latin typeface="Arial"/>
              <a:ea typeface="Microsoft YaHei" panose="020B0503020204020204" pitchFamily="34" charset="-122"/>
              <a:cs typeface="Arial"/>
            </a:endParaRPr>
          </a:p>
        </p:txBody>
      </p:sp>
      <p:sp>
        <p:nvSpPr>
          <p:cNvPr id="19" name="Oval 18"/>
          <p:cNvSpPr>
            <a:spLocks noChangeAspect="1"/>
          </p:cNvSpPr>
          <p:nvPr/>
        </p:nvSpPr>
        <p:spPr>
          <a:xfrm>
            <a:off x="1985446" y="3555187"/>
            <a:ext cx="263047" cy="263047"/>
          </a:xfrm>
          <a:prstGeom prst="ellipse">
            <a:avLst/>
          </a:prstGeom>
          <a:solidFill>
            <a:schemeClr val="bg1"/>
          </a:solidFill>
          <a:ln w="57150" cmpd="sng">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21" name="Oval 20"/>
          <p:cNvSpPr>
            <a:spLocks noChangeAspect="1"/>
          </p:cNvSpPr>
          <p:nvPr/>
        </p:nvSpPr>
        <p:spPr>
          <a:xfrm>
            <a:off x="3174888" y="2898143"/>
            <a:ext cx="263047" cy="263047"/>
          </a:xfrm>
          <a:prstGeom prst="ellipse">
            <a:avLst/>
          </a:prstGeom>
          <a:solidFill>
            <a:schemeClr val="bg1"/>
          </a:solidFill>
          <a:ln w="114300">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10" name="Title 1"/>
          <p:cNvSpPr txBox="1">
            <a:spLocks/>
          </p:cNvSpPr>
          <p:nvPr/>
        </p:nvSpPr>
        <p:spPr>
          <a:xfrm rot="19758753">
            <a:off x="-181732" y="1593850"/>
            <a:ext cx="7310125" cy="88395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2400" b="0" i="0" u="none" strike="noStrike" kern="1200" cap="all" spc="0" normalizeH="0" baseline="0" noProof="0" dirty="0">
                <a:ln>
                  <a:noFill/>
                </a:ln>
                <a:solidFill>
                  <a:srgbClr val="3BB0C9"/>
                </a:solidFill>
                <a:effectLst/>
                <a:uLnTx/>
                <a:uFillTx/>
                <a:latin typeface="Arial"/>
                <a:ea typeface="+mj-ea"/>
                <a:cs typeface="Arial"/>
              </a:rPr>
            </a:br>
            <a:r>
              <a:rPr kumimoji="0" lang="en-US" sz="2400" b="0" i="0" u="none" strike="noStrike" kern="1200" cap="all" spc="0" normalizeH="0" baseline="0" noProof="0" dirty="0">
                <a:ln>
                  <a:noFill/>
                </a:ln>
                <a:solidFill>
                  <a:srgbClr val="3BB0C9"/>
                </a:solidFill>
                <a:effectLst/>
                <a:uLnTx/>
                <a:uFillTx/>
                <a:latin typeface="Arial"/>
                <a:ea typeface="+mj-ea"/>
                <a:cs typeface="Arial"/>
              </a:rPr>
              <a:t>targeting the sources of aging</a:t>
            </a:r>
          </a:p>
        </p:txBody>
      </p:sp>
      <p:sp>
        <p:nvSpPr>
          <p:cNvPr id="11" name="Rectangle 10"/>
          <p:cNvSpPr/>
          <p:nvPr/>
        </p:nvSpPr>
        <p:spPr>
          <a:xfrm>
            <a:off x="358855" y="313260"/>
            <a:ext cx="5339202" cy="523220"/>
          </a:xfrm>
          <a:prstGeom prst="rect">
            <a:avLst/>
          </a:prstGeom>
        </p:spPr>
        <p:txBody>
          <a:bodyPr wrap="square">
            <a:spAutoFit/>
          </a:bodyPr>
          <a:lstStyle/>
          <a:p>
            <a:r>
              <a:rPr lang="en-US" sz="2800" dirty="0">
                <a:solidFill>
                  <a:srgbClr val="595959"/>
                </a:solidFill>
                <a:latin typeface="Arial"/>
                <a:cs typeface="Arial"/>
              </a:rPr>
              <a:t>A HISTORY OF INNOVATION </a:t>
            </a:r>
            <a:endParaRPr lang="en-US" sz="2800" dirty="0">
              <a:solidFill>
                <a:srgbClr val="595959"/>
              </a:solidFill>
            </a:endParaRPr>
          </a:p>
        </p:txBody>
      </p:sp>
    </p:spTree>
    <p:extLst>
      <p:ext uri="{BB962C8B-B14F-4D97-AF65-F5344CB8AC3E}">
        <p14:creationId xmlns:p14="http://schemas.microsoft.com/office/powerpoint/2010/main" val="319462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53" y="1255713"/>
            <a:ext cx="1782763" cy="3298825"/>
          </a:xfrm>
          <a:prstGeom prst="rect">
            <a:avLst/>
          </a:prstGeom>
          <a:solidFill>
            <a:srgbClr val="008AB0"/>
          </a:solidFill>
          <a:ln>
            <a:noFill/>
          </a:ln>
          <a:effectLst/>
        </p:spPr>
        <p:style>
          <a:lnRef idx="1">
            <a:schemeClr val="accent1"/>
          </a:lnRef>
          <a:fillRef idx="3">
            <a:schemeClr val="accent1"/>
          </a:fillRef>
          <a:effectRef idx="2">
            <a:schemeClr val="accent1"/>
          </a:effectRef>
          <a:fontRef idx="minor">
            <a:schemeClr val="lt1"/>
          </a:fontRef>
        </p:style>
        <p:txBody>
          <a:bodyPr lIns="102408" tIns="51204" rIns="102408" bIns="51204" anchor="ctr"/>
          <a:lstStyle/>
          <a:p>
            <a:pPr>
              <a:defRPr/>
            </a:pPr>
            <a:endParaRPr lang="en-US" b="1" dirty="0">
              <a:solidFill>
                <a:prstClr val="white"/>
              </a:solidFill>
              <a:latin typeface="Arial" pitchFamily="34" charset="0"/>
              <a:cs typeface="Arial" pitchFamily="34" charset="0"/>
            </a:endParaRPr>
          </a:p>
        </p:txBody>
      </p:sp>
      <p:sp>
        <p:nvSpPr>
          <p:cNvPr id="26627" name="Rectangle 2"/>
          <p:cNvSpPr txBox="1">
            <a:spLocks noChangeArrowheads="1"/>
          </p:cNvSpPr>
          <p:nvPr/>
        </p:nvSpPr>
        <p:spPr bwMode="auto">
          <a:xfrm>
            <a:off x="365662" y="175685"/>
            <a:ext cx="8164512" cy="838200"/>
          </a:xfrm>
          <a:prstGeom prst="rect">
            <a:avLst/>
          </a:prstGeom>
          <a:noFill/>
          <a:ln w="9525">
            <a:noFill/>
            <a:miter lim="800000"/>
            <a:headEnd/>
            <a:tailEnd/>
          </a:ln>
        </p:spPr>
        <p:txBody>
          <a:bodyPr lIns="102408" tIns="51204" rIns="102408" bIns="51204" anchor="ctr"/>
          <a:lstStyle/>
          <a:p>
            <a:r>
              <a:rPr lang="en-US" sz="2800" dirty="0">
                <a:solidFill>
                  <a:srgbClr val="3BB0C9"/>
                </a:solidFill>
                <a:latin typeface="Arial"/>
                <a:ea typeface="MS PGothic" pitchFamily="34" charset="-128"/>
                <a:cs typeface="Arial"/>
              </a:rPr>
              <a:t>IDENTIFIED BODY SKIN YGCS</a:t>
            </a:r>
          </a:p>
        </p:txBody>
      </p:sp>
      <p:cxnSp>
        <p:nvCxnSpPr>
          <p:cNvPr id="49" name="Straight Connector 48"/>
          <p:cNvCxnSpPr>
            <a:stCxn id="44" idx="3"/>
          </p:cNvCxnSpPr>
          <p:nvPr/>
        </p:nvCxnSpPr>
        <p:spPr>
          <a:xfrm>
            <a:off x="5487988" y="2498727"/>
            <a:ext cx="2373312" cy="661987"/>
          </a:xfrm>
          <a:prstGeom prst="line">
            <a:avLst/>
          </a:prstGeom>
          <a:ln w="285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5" idx="3"/>
          </p:cNvCxnSpPr>
          <p:nvPr/>
        </p:nvCxnSpPr>
        <p:spPr>
          <a:xfrm flipV="1">
            <a:off x="5487988" y="2952751"/>
            <a:ext cx="1435100" cy="387350"/>
          </a:xfrm>
          <a:prstGeom prst="line">
            <a:avLst/>
          </a:prstGeom>
          <a:ln w="285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6" idx="3"/>
          </p:cNvCxnSpPr>
          <p:nvPr/>
        </p:nvCxnSpPr>
        <p:spPr>
          <a:xfrm flipV="1">
            <a:off x="5487991" y="2886075"/>
            <a:ext cx="1328737" cy="1296987"/>
          </a:xfrm>
          <a:prstGeom prst="line">
            <a:avLst/>
          </a:prstGeom>
          <a:ln w="285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9" idx="3"/>
          </p:cNvCxnSpPr>
          <p:nvPr/>
        </p:nvCxnSpPr>
        <p:spPr>
          <a:xfrm>
            <a:off x="5487988" y="1657351"/>
            <a:ext cx="1731962" cy="1682750"/>
          </a:xfrm>
          <a:prstGeom prst="line">
            <a:avLst/>
          </a:prstGeom>
          <a:ln w="285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930900" y="1798638"/>
            <a:ext cx="2832100" cy="28098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02408" tIns="51204" rIns="102408" bIns="51204" anchor="ctr"/>
          <a:lstStyle/>
          <a:p>
            <a:pPr algn="ctr">
              <a:spcAft>
                <a:spcPts val="672"/>
              </a:spcAft>
              <a:defRPr/>
            </a:pPr>
            <a:r>
              <a:rPr lang="en-US" sz="1500" b="1" dirty="0">
                <a:solidFill>
                  <a:prstClr val="white"/>
                </a:solidFill>
                <a:latin typeface="Arial" pitchFamily="34" charset="0"/>
                <a:cs typeface="Arial" pitchFamily="34" charset="0"/>
              </a:rPr>
              <a:t>LOOK YOUNG</a:t>
            </a:r>
          </a:p>
        </p:txBody>
      </p:sp>
      <p:sp>
        <p:nvSpPr>
          <p:cNvPr id="11" name="Rectangle 10"/>
          <p:cNvSpPr/>
          <p:nvPr/>
        </p:nvSpPr>
        <p:spPr>
          <a:xfrm>
            <a:off x="5930900" y="2084388"/>
            <a:ext cx="2832100" cy="196691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02408" tIns="51204" rIns="102408" bIns="51204" anchor="ctr"/>
          <a:lstStyle/>
          <a:p>
            <a:pPr marL="320024" indent="-320024">
              <a:spcAft>
                <a:spcPts val="672"/>
              </a:spcAft>
              <a:buFont typeface="Arial" pitchFamily="34" charset="0"/>
              <a:buChar char="•"/>
              <a:defRPr/>
            </a:pPr>
            <a:r>
              <a:rPr lang="en-US" sz="1500" dirty="0">
                <a:solidFill>
                  <a:srgbClr val="595959"/>
                </a:solidFill>
                <a:latin typeface="Arial" pitchFamily="34" charset="0"/>
                <a:cs typeface="Arial" pitchFamily="34" charset="0"/>
              </a:rPr>
              <a:t>Decreased Appearance of Cellulite</a:t>
            </a:r>
          </a:p>
          <a:p>
            <a:pPr marL="320024" indent="-320024">
              <a:spcAft>
                <a:spcPts val="672"/>
              </a:spcAft>
              <a:buFont typeface="Arial" pitchFamily="34" charset="0"/>
              <a:buChar char="•"/>
              <a:defRPr/>
            </a:pPr>
            <a:r>
              <a:rPr lang="en-US" sz="1500" dirty="0">
                <a:solidFill>
                  <a:srgbClr val="595959"/>
                </a:solidFill>
                <a:latin typeface="Arial" pitchFamily="34" charset="0"/>
                <a:cs typeface="Arial" pitchFamily="34" charset="0"/>
              </a:rPr>
              <a:t>Firming</a:t>
            </a:r>
          </a:p>
          <a:p>
            <a:pPr marL="320024" indent="-320024">
              <a:spcAft>
                <a:spcPts val="672"/>
              </a:spcAft>
              <a:buFont typeface="Arial" pitchFamily="34" charset="0"/>
              <a:buChar char="•"/>
              <a:defRPr/>
            </a:pPr>
            <a:r>
              <a:rPr lang="en-US" sz="1500" dirty="0">
                <a:solidFill>
                  <a:srgbClr val="595959"/>
                </a:solidFill>
                <a:latin typeface="Arial" pitchFamily="34" charset="0"/>
                <a:cs typeface="Arial" pitchFamily="34" charset="0"/>
              </a:rPr>
              <a:t>Lifting</a:t>
            </a:r>
          </a:p>
          <a:p>
            <a:pPr marL="320024" indent="-320024">
              <a:spcAft>
                <a:spcPts val="672"/>
              </a:spcAft>
              <a:buFont typeface="Arial" pitchFamily="34" charset="0"/>
              <a:buChar char="•"/>
              <a:defRPr/>
            </a:pPr>
            <a:r>
              <a:rPr lang="en-US" sz="1500" dirty="0">
                <a:solidFill>
                  <a:srgbClr val="595959"/>
                </a:solidFill>
                <a:latin typeface="Arial" pitchFamily="34" charset="0"/>
                <a:cs typeface="Arial" pitchFamily="34" charset="0"/>
              </a:rPr>
              <a:t>Smoothing</a:t>
            </a:r>
          </a:p>
          <a:p>
            <a:pPr marL="320024" indent="-320024">
              <a:spcAft>
                <a:spcPts val="672"/>
              </a:spcAft>
              <a:buFont typeface="Arial" pitchFamily="34" charset="0"/>
              <a:buChar char="•"/>
              <a:defRPr/>
            </a:pPr>
            <a:r>
              <a:rPr lang="en-US" sz="1500" dirty="0">
                <a:solidFill>
                  <a:srgbClr val="595959"/>
                </a:solidFill>
                <a:latin typeface="Arial" pitchFamily="34" charset="0"/>
                <a:cs typeface="Arial" pitchFamily="34" charset="0"/>
              </a:rPr>
              <a:t>Hydrating</a:t>
            </a:r>
          </a:p>
        </p:txBody>
      </p:sp>
      <p:sp>
        <p:nvSpPr>
          <p:cNvPr id="17" name="TextBox 16"/>
          <p:cNvSpPr txBox="1"/>
          <p:nvPr/>
        </p:nvSpPr>
        <p:spPr>
          <a:xfrm>
            <a:off x="2571751" y="4709415"/>
            <a:ext cx="3720894" cy="272685"/>
          </a:xfrm>
          <a:prstGeom prst="rect">
            <a:avLst/>
          </a:prstGeom>
          <a:noFill/>
        </p:spPr>
        <p:txBody>
          <a:bodyPr wrap="square" lIns="102408" tIns="51204" rIns="102408" bIns="51204">
            <a:spAutoFit/>
          </a:bodyPr>
          <a:lstStyle/>
          <a:p>
            <a:pPr algn="r">
              <a:defRPr/>
            </a:pPr>
            <a:r>
              <a:rPr lang="en-US" sz="1100" dirty="0">
                <a:solidFill>
                  <a:prstClr val="black">
                    <a:lumMod val="65000"/>
                    <a:lumOff val="35000"/>
                  </a:prstClr>
                </a:solidFill>
                <a:latin typeface="Arial" charset="0"/>
                <a:ea typeface="ヒラギノ角ゴ Pro W3" pitchFamily="-111" charset="-128"/>
              </a:rPr>
              <a:t>Appearance of cellulite = Depth extent, surface texture.</a:t>
            </a:r>
          </a:p>
        </p:txBody>
      </p:sp>
      <p:sp>
        <p:nvSpPr>
          <p:cNvPr id="36" name="Rectangle 35"/>
          <p:cNvSpPr/>
          <p:nvPr/>
        </p:nvSpPr>
        <p:spPr>
          <a:xfrm>
            <a:off x="2964545" y="1270239"/>
            <a:ext cx="598054" cy="329964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lIns="102408" tIns="51204" rIns="102408" bIns="51204" anchor="ctr"/>
          <a:lstStyle/>
          <a:p>
            <a:pPr algn="ctr">
              <a:defRPr/>
            </a:pPr>
            <a:r>
              <a:rPr lang="en-US" sz="1700" b="1" dirty="0">
                <a:solidFill>
                  <a:srgbClr val="008AB0"/>
                </a:solidFill>
                <a:latin typeface="Arial"/>
                <a:cs typeface="Arial"/>
              </a:rPr>
              <a:t>BODY YOUTH GENE CLUSTER</a:t>
            </a:r>
          </a:p>
          <a:p>
            <a:pPr algn="ctr">
              <a:defRPr/>
            </a:pPr>
            <a:r>
              <a:rPr lang="en-US" sz="1700" dirty="0">
                <a:solidFill>
                  <a:prstClr val="black">
                    <a:lumMod val="65000"/>
                    <a:lumOff val="35000"/>
                  </a:prstClr>
                </a:solidFill>
                <a:latin typeface="Arial"/>
                <a:cs typeface="Arial"/>
              </a:rPr>
              <a:t>Targets genes responsible for:</a:t>
            </a:r>
            <a:endParaRPr lang="en-US" sz="1700" dirty="0">
              <a:solidFill>
                <a:srgbClr val="008AB0"/>
              </a:solidFill>
              <a:latin typeface="Arial"/>
              <a:cs typeface="Arial"/>
            </a:endParaRPr>
          </a:p>
        </p:txBody>
      </p:sp>
      <p:grpSp>
        <p:nvGrpSpPr>
          <p:cNvPr id="3" name="Group 46"/>
          <p:cNvGrpSpPr>
            <a:grpSpLocks/>
          </p:cNvGrpSpPr>
          <p:nvPr/>
        </p:nvGrpSpPr>
        <p:grpSpPr bwMode="auto">
          <a:xfrm>
            <a:off x="3716338" y="1270001"/>
            <a:ext cx="1771650" cy="3300412"/>
            <a:chOff x="3716973" y="1125776"/>
            <a:chExt cx="1770397" cy="3370896"/>
          </a:xfrm>
        </p:grpSpPr>
        <p:sp>
          <p:nvSpPr>
            <p:cNvPr id="9" name="Rectangle 8"/>
            <p:cNvSpPr/>
            <p:nvPr/>
          </p:nvSpPr>
          <p:spPr>
            <a:xfrm>
              <a:off x="3716973" y="1125776"/>
              <a:ext cx="1770397" cy="791245"/>
            </a:xfrm>
            <a:prstGeom prst="rect">
              <a:avLst/>
            </a:prstGeom>
            <a:solidFill>
              <a:srgbClr val="008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prstClr val="white"/>
                  </a:solidFill>
                  <a:latin typeface="Arial" pitchFamily="34" charset="0"/>
                  <a:cs typeface="Arial" pitchFamily="34" charset="0"/>
                </a:rPr>
                <a:t>MOVEMENT</a:t>
              </a:r>
            </a:p>
            <a:p>
              <a:pPr>
                <a:defRPr/>
              </a:pPr>
              <a:r>
                <a:rPr lang="en-US" dirty="0">
                  <a:solidFill>
                    <a:prstClr val="white"/>
                  </a:solidFill>
                  <a:latin typeface="Arial" pitchFamily="34" charset="0"/>
                  <a:cs typeface="Arial" pitchFamily="34" charset="0"/>
                </a:rPr>
                <a:t>OF FLUID</a:t>
              </a:r>
            </a:p>
          </p:txBody>
        </p:sp>
        <p:sp>
          <p:nvSpPr>
            <p:cNvPr id="44" name="Rectangle 43"/>
            <p:cNvSpPr/>
            <p:nvPr/>
          </p:nvSpPr>
          <p:spPr>
            <a:xfrm>
              <a:off x="3716973" y="1985120"/>
              <a:ext cx="1770397" cy="791245"/>
            </a:xfrm>
            <a:prstGeom prst="rect">
              <a:avLst/>
            </a:prstGeom>
            <a:solidFill>
              <a:srgbClr val="008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prstClr val="white"/>
                  </a:solidFill>
                  <a:latin typeface="Arial" pitchFamily="34" charset="0"/>
                  <a:cs typeface="Arial" pitchFamily="34" charset="0"/>
                </a:rPr>
                <a:t>SKIN</a:t>
              </a:r>
            </a:p>
            <a:p>
              <a:pPr>
                <a:defRPr/>
              </a:pPr>
              <a:r>
                <a:rPr lang="en-US" b="1" dirty="0">
                  <a:solidFill>
                    <a:prstClr val="white"/>
                  </a:solidFill>
                  <a:latin typeface="Arial" pitchFamily="34" charset="0"/>
                  <a:cs typeface="Arial" pitchFamily="34" charset="0"/>
                </a:rPr>
                <a:t>STRUCTURE</a:t>
              </a:r>
            </a:p>
          </p:txBody>
        </p:sp>
        <p:sp>
          <p:nvSpPr>
            <p:cNvPr id="45" name="Rectangle 44"/>
            <p:cNvSpPr/>
            <p:nvPr/>
          </p:nvSpPr>
          <p:spPr>
            <a:xfrm>
              <a:off x="3716973" y="2846084"/>
              <a:ext cx="1770397" cy="791245"/>
            </a:xfrm>
            <a:prstGeom prst="rect">
              <a:avLst/>
            </a:prstGeom>
            <a:solidFill>
              <a:srgbClr val="008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prstClr val="white"/>
                  </a:solidFill>
                  <a:latin typeface="Arial" pitchFamily="34" charset="0"/>
                  <a:cs typeface="Arial" pitchFamily="34" charset="0"/>
                </a:rPr>
                <a:t>HYDRATION</a:t>
              </a:r>
            </a:p>
          </p:txBody>
        </p:sp>
        <p:sp>
          <p:nvSpPr>
            <p:cNvPr id="46" name="Rectangle 45"/>
            <p:cNvSpPr/>
            <p:nvPr/>
          </p:nvSpPr>
          <p:spPr>
            <a:xfrm>
              <a:off x="3716973" y="3705427"/>
              <a:ext cx="1770397" cy="791245"/>
            </a:xfrm>
            <a:prstGeom prst="rect">
              <a:avLst/>
            </a:prstGeom>
            <a:solidFill>
              <a:srgbClr val="008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prstClr val="white"/>
                  </a:solidFill>
                  <a:latin typeface="Arial" pitchFamily="34" charset="0"/>
                  <a:cs typeface="Arial" pitchFamily="34" charset="0"/>
                </a:rPr>
                <a:t>LIPID </a:t>
              </a:r>
              <a:r>
                <a:rPr lang="en-US" b="1" dirty="0">
                  <a:solidFill>
                    <a:prstClr val="white"/>
                  </a:solidFill>
                  <a:latin typeface="Arial" pitchFamily="34" charset="0"/>
                  <a:cs typeface="Arial" pitchFamily="34" charset="0"/>
                </a:rPr>
                <a:t>METABOLISM</a:t>
              </a:r>
            </a:p>
          </p:txBody>
        </p:sp>
      </p:grpSp>
      <p:sp>
        <p:nvSpPr>
          <p:cNvPr id="69" name="Pentagon 68"/>
          <p:cNvSpPr/>
          <p:nvPr/>
        </p:nvSpPr>
        <p:spPr>
          <a:xfrm>
            <a:off x="230190" y="2116138"/>
            <a:ext cx="2619375" cy="1519238"/>
          </a:xfrm>
          <a:prstGeom prst="homePlat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02408" tIns="51204" rIns="102408" bIns="51204" anchor="ctr"/>
          <a:lstStyle/>
          <a:p>
            <a:pPr algn="ctr">
              <a:defRPr/>
            </a:pPr>
            <a:r>
              <a:rPr lang="en-US" b="1" dirty="0">
                <a:solidFill>
                  <a:prstClr val="white"/>
                </a:solidFill>
                <a:latin typeface="Arial" pitchFamily="34" charset="0"/>
                <a:cs typeface="Arial" pitchFamily="34" charset="0"/>
              </a:rPr>
              <a:t>ANTI-AGING</a:t>
            </a:r>
          </a:p>
          <a:p>
            <a:pPr algn="ctr">
              <a:defRPr/>
            </a:pPr>
            <a:r>
              <a:rPr lang="en-US" b="1" dirty="0">
                <a:solidFill>
                  <a:prstClr val="white"/>
                </a:solidFill>
                <a:latin typeface="Arial" pitchFamily="34" charset="0"/>
                <a:cs typeface="Arial" pitchFamily="34" charset="0"/>
              </a:rPr>
              <a:t>SCIENCE</a:t>
            </a:r>
          </a:p>
        </p:txBody>
      </p:sp>
    </p:spTree>
    <p:extLst>
      <p:ext uri="{BB962C8B-B14F-4D97-AF65-F5344CB8AC3E}">
        <p14:creationId xmlns:p14="http://schemas.microsoft.com/office/powerpoint/2010/main" val="58177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44271" y="2088653"/>
            <a:ext cx="4410845" cy="707886"/>
          </a:xfrm>
          <a:prstGeom prst="rect">
            <a:avLst/>
          </a:prstGeom>
          <a:noFill/>
        </p:spPr>
        <p:txBody>
          <a:bodyPr wrap="square" rtlCol="0">
            <a:spAutoFit/>
          </a:bodyPr>
          <a:lstStyle/>
          <a:p>
            <a:r>
              <a:rPr lang="en-US" altLang="zh-HK" sz="2000" b="1" dirty="0">
                <a:solidFill>
                  <a:srgbClr val="3BB0C9"/>
                </a:solidFill>
                <a:latin typeface="Arial"/>
                <a:ea typeface="Microsoft YaHei" panose="020B0503020204020204" pitchFamily="34" charset="-122"/>
                <a:cs typeface="Arial"/>
              </a:rPr>
              <a:t>2012: Expanded Facial Skin YGCs </a:t>
            </a:r>
            <a:br>
              <a:rPr lang="en-US" altLang="zh-HK" sz="2000" b="1" dirty="0">
                <a:solidFill>
                  <a:srgbClr val="3BB0C9"/>
                </a:solidFill>
                <a:latin typeface="Arial"/>
                <a:ea typeface="Microsoft YaHei" panose="020B0503020204020204" pitchFamily="34" charset="-122"/>
                <a:cs typeface="Arial"/>
              </a:rPr>
            </a:br>
            <a:r>
              <a:rPr lang="en-US" altLang="zh-HK" sz="2000" b="1" dirty="0">
                <a:solidFill>
                  <a:srgbClr val="3BB0C9"/>
                </a:solidFill>
                <a:latin typeface="Arial"/>
                <a:ea typeface="Microsoft YaHei" panose="020B0503020204020204" pitchFamily="34" charset="-122"/>
                <a:cs typeface="Arial"/>
              </a:rPr>
              <a:t>          to include firming</a:t>
            </a:r>
            <a:endParaRPr lang="zh-HK" altLang="en-US" sz="2000" b="1" dirty="0">
              <a:solidFill>
                <a:srgbClr val="3BB0C9"/>
              </a:solidFill>
              <a:latin typeface="Arial"/>
              <a:ea typeface="Microsoft YaHei" panose="020B0503020204020204" pitchFamily="34" charset="-122"/>
              <a:cs typeface="Arial"/>
            </a:endParaRPr>
          </a:p>
        </p:txBody>
      </p:sp>
      <p:sp>
        <p:nvSpPr>
          <p:cNvPr id="13" name="TextBox 12"/>
          <p:cNvSpPr txBox="1"/>
          <p:nvPr/>
        </p:nvSpPr>
        <p:spPr>
          <a:xfrm>
            <a:off x="3608395" y="2880565"/>
            <a:ext cx="3896369" cy="400110"/>
          </a:xfrm>
          <a:prstGeom prst="rect">
            <a:avLst/>
          </a:prstGeom>
          <a:noFill/>
        </p:spPr>
        <p:txBody>
          <a:bodyPr wrap="none" rtlCol="0">
            <a:spAutoFit/>
          </a:bodyPr>
          <a:lstStyle/>
          <a:p>
            <a:r>
              <a:rPr lang="en-US" altLang="zh-HK" sz="2000" dirty="0">
                <a:solidFill>
                  <a:srgbClr val="595959"/>
                </a:solidFill>
                <a:latin typeface="Arial"/>
                <a:ea typeface="Microsoft YaHei" panose="020B0503020204020204" pitchFamily="34" charset="-122"/>
                <a:cs typeface="Arial"/>
              </a:rPr>
              <a:t>2011: Identified Body Skin YGCs</a:t>
            </a:r>
            <a:endParaRPr lang="zh-HK" altLang="en-US" sz="2000" dirty="0">
              <a:solidFill>
                <a:srgbClr val="595959"/>
              </a:solidFill>
              <a:latin typeface="Arial"/>
              <a:ea typeface="Microsoft YaHei" panose="020B0503020204020204" pitchFamily="34" charset="-122"/>
              <a:cs typeface="Arial"/>
            </a:endParaRPr>
          </a:p>
        </p:txBody>
      </p:sp>
      <p:sp>
        <p:nvSpPr>
          <p:cNvPr id="14" name="TextBox 13"/>
          <p:cNvSpPr txBox="1"/>
          <p:nvPr/>
        </p:nvSpPr>
        <p:spPr>
          <a:xfrm>
            <a:off x="2363083" y="3553080"/>
            <a:ext cx="4014966" cy="400110"/>
          </a:xfrm>
          <a:prstGeom prst="rect">
            <a:avLst/>
          </a:prstGeom>
          <a:noFill/>
        </p:spPr>
        <p:txBody>
          <a:bodyPr wrap="none" rtlCol="0">
            <a:spAutoFit/>
          </a:bodyPr>
          <a:lstStyle/>
          <a:p>
            <a:r>
              <a:rPr lang="en-US" altLang="zh-HK" sz="2000" dirty="0">
                <a:solidFill>
                  <a:srgbClr val="595959"/>
                </a:solidFill>
                <a:latin typeface="Arial"/>
                <a:ea typeface="Microsoft YaHei" panose="020B0503020204020204" pitchFamily="34" charset="-122"/>
                <a:cs typeface="Arial"/>
              </a:rPr>
              <a:t>2009: Identified Facial Skin YGCs</a:t>
            </a:r>
            <a:endParaRPr lang="zh-HK" altLang="en-US" sz="2000" dirty="0">
              <a:solidFill>
                <a:srgbClr val="595959"/>
              </a:solidFill>
              <a:latin typeface="Arial"/>
              <a:ea typeface="Microsoft YaHei" panose="020B0503020204020204" pitchFamily="34" charset="-122"/>
              <a:cs typeface="Arial"/>
            </a:endParaRPr>
          </a:p>
        </p:txBody>
      </p:sp>
      <p:cxnSp>
        <p:nvCxnSpPr>
          <p:cNvPr id="19" name="Straight Arrow Connector 18"/>
          <p:cNvCxnSpPr/>
          <p:nvPr/>
        </p:nvCxnSpPr>
        <p:spPr>
          <a:xfrm flipV="1">
            <a:off x="-99074" y="1186516"/>
            <a:ext cx="6171126" cy="3803851"/>
          </a:xfrm>
          <a:prstGeom prst="straightConnector1">
            <a:avLst/>
          </a:prstGeom>
          <a:ln w="158750">
            <a:solidFill>
              <a:srgbClr val="3BB0C9"/>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865598" y="4191760"/>
            <a:ext cx="263047" cy="263047"/>
          </a:xfrm>
          <a:prstGeom prst="ellipse">
            <a:avLst/>
          </a:prstGeom>
          <a:solidFill>
            <a:schemeClr val="bg1"/>
          </a:solidFill>
          <a:ln w="57150" cmpd="sng">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21" name="TextBox 20"/>
          <p:cNvSpPr txBox="1"/>
          <p:nvPr/>
        </p:nvSpPr>
        <p:spPr>
          <a:xfrm>
            <a:off x="1231821" y="4243783"/>
            <a:ext cx="4547339" cy="400110"/>
          </a:xfrm>
          <a:prstGeom prst="rect">
            <a:avLst/>
          </a:prstGeom>
          <a:noFill/>
        </p:spPr>
        <p:txBody>
          <a:bodyPr wrap="none" rtlCol="0">
            <a:spAutoFit/>
          </a:bodyPr>
          <a:lstStyle/>
          <a:p>
            <a:r>
              <a:rPr lang="en-US" altLang="zh-HK" sz="2000" dirty="0">
                <a:solidFill>
                  <a:srgbClr val="595959"/>
                </a:solidFill>
                <a:latin typeface="Arial"/>
                <a:ea typeface="Microsoft YaHei" panose="020B0503020204020204" pitchFamily="34" charset="-122"/>
                <a:cs typeface="Arial"/>
              </a:rPr>
              <a:t>2008: Focused on </a:t>
            </a:r>
            <a:r>
              <a:rPr lang="en-US" altLang="zh-HK" sz="2000" dirty="0" err="1">
                <a:solidFill>
                  <a:srgbClr val="595959"/>
                </a:solidFill>
                <a:latin typeface="Arial"/>
                <a:ea typeface="Microsoft YaHei" panose="020B0503020204020204" pitchFamily="34" charset="-122"/>
                <a:cs typeface="Arial"/>
              </a:rPr>
              <a:t>arNOX</a:t>
            </a:r>
            <a:r>
              <a:rPr lang="en-US" altLang="zh-HK" sz="2000" dirty="0">
                <a:solidFill>
                  <a:srgbClr val="595959"/>
                </a:solidFill>
                <a:latin typeface="Arial"/>
                <a:ea typeface="Microsoft YaHei" panose="020B0503020204020204" pitchFamily="34" charset="-122"/>
                <a:cs typeface="Arial"/>
              </a:rPr>
              <a:t> suppression</a:t>
            </a:r>
            <a:endParaRPr lang="zh-HK" altLang="en-US" sz="2000" dirty="0">
              <a:solidFill>
                <a:srgbClr val="595959"/>
              </a:solidFill>
              <a:latin typeface="Arial"/>
              <a:ea typeface="Microsoft YaHei" panose="020B0503020204020204" pitchFamily="34" charset="-122"/>
              <a:cs typeface="Arial"/>
            </a:endParaRPr>
          </a:p>
        </p:txBody>
      </p:sp>
      <p:sp>
        <p:nvSpPr>
          <p:cNvPr id="22" name="Oval 21"/>
          <p:cNvSpPr>
            <a:spLocks noChangeAspect="1"/>
          </p:cNvSpPr>
          <p:nvPr/>
        </p:nvSpPr>
        <p:spPr>
          <a:xfrm>
            <a:off x="1968512" y="3521319"/>
            <a:ext cx="263047" cy="263047"/>
          </a:xfrm>
          <a:prstGeom prst="ellipse">
            <a:avLst/>
          </a:prstGeom>
          <a:solidFill>
            <a:schemeClr val="bg1"/>
          </a:solidFill>
          <a:ln w="57150" cmpd="sng">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24" name="Oval 23"/>
          <p:cNvSpPr>
            <a:spLocks noChangeAspect="1"/>
          </p:cNvSpPr>
          <p:nvPr/>
        </p:nvSpPr>
        <p:spPr>
          <a:xfrm>
            <a:off x="3090218" y="2796539"/>
            <a:ext cx="263047" cy="263047"/>
          </a:xfrm>
          <a:prstGeom prst="ellipse">
            <a:avLst/>
          </a:prstGeom>
          <a:solidFill>
            <a:schemeClr val="bg1"/>
          </a:solidFill>
          <a:ln w="57150" cmpd="sng">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25" name="Oval 24"/>
          <p:cNvSpPr>
            <a:spLocks noChangeAspect="1"/>
          </p:cNvSpPr>
          <p:nvPr/>
        </p:nvSpPr>
        <p:spPr>
          <a:xfrm>
            <a:off x="4119222" y="2156933"/>
            <a:ext cx="263047" cy="263047"/>
          </a:xfrm>
          <a:prstGeom prst="ellipse">
            <a:avLst/>
          </a:prstGeom>
          <a:solidFill>
            <a:schemeClr val="bg1"/>
          </a:solidFill>
          <a:ln w="114300" cmpd="sng">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12" name="Title 1"/>
          <p:cNvSpPr txBox="1">
            <a:spLocks/>
          </p:cNvSpPr>
          <p:nvPr/>
        </p:nvSpPr>
        <p:spPr>
          <a:xfrm rot="19657530">
            <a:off x="-435742" y="1678520"/>
            <a:ext cx="7310125" cy="88395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2400" b="0" i="0" u="none" strike="noStrike" kern="1200" cap="all" spc="0" normalizeH="0" baseline="0" noProof="0" dirty="0">
                <a:ln>
                  <a:noFill/>
                </a:ln>
                <a:solidFill>
                  <a:srgbClr val="3BB0C9"/>
                </a:solidFill>
                <a:effectLst/>
                <a:uLnTx/>
                <a:uFillTx/>
                <a:latin typeface="Arial"/>
                <a:ea typeface="+mj-ea"/>
                <a:cs typeface="Arial"/>
              </a:rPr>
            </a:br>
            <a:r>
              <a:rPr kumimoji="0" lang="en-US" sz="2400" b="0" i="0" u="none" strike="noStrike" kern="1200" cap="all" spc="0" normalizeH="0" baseline="0" noProof="0" dirty="0">
                <a:ln>
                  <a:noFill/>
                </a:ln>
                <a:solidFill>
                  <a:srgbClr val="3BB0C9"/>
                </a:solidFill>
                <a:effectLst/>
                <a:uLnTx/>
                <a:uFillTx/>
                <a:latin typeface="Arial"/>
                <a:ea typeface="+mj-ea"/>
                <a:cs typeface="Arial"/>
              </a:rPr>
              <a:t>targeting the sources of aging</a:t>
            </a:r>
          </a:p>
        </p:txBody>
      </p:sp>
      <p:sp>
        <p:nvSpPr>
          <p:cNvPr id="15" name="Rectangle 14"/>
          <p:cNvSpPr/>
          <p:nvPr/>
        </p:nvSpPr>
        <p:spPr>
          <a:xfrm>
            <a:off x="358855" y="313260"/>
            <a:ext cx="5339202" cy="523220"/>
          </a:xfrm>
          <a:prstGeom prst="rect">
            <a:avLst/>
          </a:prstGeom>
        </p:spPr>
        <p:txBody>
          <a:bodyPr wrap="square">
            <a:spAutoFit/>
          </a:bodyPr>
          <a:lstStyle/>
          <a:p>
            <a:r>
              <a:rPr lang="en-US" sz="2800" dirty="0">
                <a:solidFill>
                  <a:srgbClr val="595959"/>
                </a:solidFill>
                <a:latin typeface="Arial"/>
                <a:cs typeface="Arial"/>
              </a:rPr>
              <a:t>A HISTORY OF INNOVATION </a:t>
            </a:r>
            <a:endParaRPr lang="en-US" sz="2800" dirty="0">
              <a:solidFill>
                <a:srgbClr val="595959"/>
              </a:solidFill>
            </a:endParaRPr>
          </a:p>
        </p:txBody>
      </p:sp>
    </p:spTree>
    <p:extLst>
      <p:ext uri="{BB962C8B-B14F-4D97-AF65-F5344CB8AC3E}">
        <p14:creationId xmlns:p14="http://schemas.microsoft.com/office/powerpoint/2010/main" val="319462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759" y="2800901"/>
            <a:ext cx="1524000" cy="7562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sz="1600" dirty="0">
                <a:latin typeface="Arial"/>
                <a:cs typeface="Arial"/>
              </a:rPr>
              <a:t>ANTI-AGING SCIENCE</a:t>
            </a:r>
          </a:p>
        </p:txBody>
      </p:sp>
      <p:sp>
        <p:nvSpPr>
          <p:cNvPr id="5" name="TextBox 3"/>
          <p:cNvSpPr txBox="1">
            <a:spLocks noChangeArrowheads="1"/>
          </p:cNvSpPr>
          <p:nvPr/>
        </p:nvSpPr>
        <p:spPr bwMode="auto">
          <a:xfrm>
            <a:off x="3262827" y="1647807"/>
            <a:ext cx="2103676" cy="646331"/>
          </a:xfrm>
          <a:prstGeom prst="rect">
            <a:avLst/>
          </a:prstGeom>
          <a:solidFill>
            <a:srgbClr val="D9D9D9"/>
          </a:solid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r>
              <a:rPr kumimoji="0" lang="en-US" altLang="zh-TW" dirty="0">
                <a:solidFill>
                  <a:srgbClr val="595959"/>
                </a:solidFill>
                <a:latin typeface="Arial"/>
                <a:cs typeface="Arial"/>
              </a:rPr>
              <a:t>Skin Structure </a:t>
            </a:r>
            <a:br>
              <a:rPr kumimoji="0" lang="en-US" altLang="zh-TW" dirty="0">
                <a:solidFill>
                  <a:srgbClr val="595959"/>
                </a:solidFill>
                <a:latin typeface="Arial"/>
                <a:cs typeface="Arial"/>
              </a:rPr>
            </a:br>
            <a:r>
              <a:rPr kumimoji="0" lang="en-US" altLang="zh-TW" b="1" dirty="0">
                <a:solidFill>
                  <a:srgbClr val="595959"/>
                </a:solidFill>
                <a:latin typeface="Arial"/>
                <a:cs typeface="Arial"/>
              </a:rPr>
              <a:t>&amp; Firming</a:t>
            </a:r>
          </a:p>
        </p:txBody>
      </p:sp>
      <p:sp>
        <p:nvSpPr>
          <p:cNvPr id="6" name="TextBox 4"/>
          <p:cNvSpPr txBox="1">
            <a:spLocks noChangeArrowheads="1"/>
          </p:cNvSpPr>
          <p:nvPr/>
        </p:nvSpPr>
        <p:spPr bwMode="auto">
          <a:xfrm>
            <a:off x="3247447" y="2627606"/>
            <a:ext cx="2119056" cy="369332"/>
          </a:xfrm>
          <a:prstGeom prst="rect">
            <a:avLst/>
          </a:prstGeom>
          <a:solidFill>
            <a:srgbClr val="D9D9D9"/>
          </a:solid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r>
              <a:rPr kumimoji="0" lang="en-US" altLang="zh-TW" dirty="0">
                <a:solidFill>
                  <a:srgbClr val="595959"/>
                </a:solidFill>
                <a:latin typeface="Arial"/>
                <a:cs typeface="Arial"/>
              </a:rPr>
              <a:t>Pigmentation</a:t>
            </a:r>
          </a:p>
        </p:txBody>
      </p:sp>
      <p:sp>
        <p:nvSpPr>
          <p:cNvPr id="7" name="TextBox 5"/>
          <p:cNvSpPr txBox="1">
            <a:spLocks noChangeArrowheads="1"/>
          </p:cNvSpPr>
          <p:nvPr/>
        </p:nvSpPr>
        <p:spPr bwMode="auto">
          <a:xfrm>
            <a:off x="3262827" y="3383884"/>
            <a:ext cx="2103676" cy="369332"/>
          </a:xfrm>
          <a:prstGeom prst="rect">
            <a:avLst/>
          </a:prstGeom>
          <a:solidFill>
            <a:srgbClr val="D9D9D9"/>
          </a:solid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r>
              <a:rPr kumimoji="0" lang="en-US" altLang="zh-TW" dirty="0">
                <a:solidFill>
                  <a:srgbClr val="595959"/>
                </a:solidFill>
                <a:latin typeface="Arial"/>
                <a:cs typeface="Arial"/>
              </a:rPr>
              <a:t>Hydration</a:t>
            </a:r>
          </a:p>
        </p:txBody>
      </p:sp>
      <p:sp>
        <p:nvSpPr>
          <p:cNvPr id="8" name="TextBox 6"/>
          <p:cNvSpPr txBox="1">
            <a:spLocks noChangeArrowheads="1"/>
          </p:cNvSpPr>
          <p:nvPr/>
        </p:nvSpPr>
        <p:spPr bwMode="auto">
          <a:xfrm>
            <a:off x="3262827" y="4227818"/>
            <a:ext cx="2103676" cy="369332"/>
          </a:xfrm>
          <a:prstGeom prst="rect">
            <a:avLst/>
          </a:prstGeom>
          <a:solidFill>
            <a:srgbClr val="D9D9D9"/>
          </a:solidFill>
          <a:ln>
            <a:noFill/>
          </a:ln>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r>
              <a:rPr kumimoji="0" lang="en-US" altLang="zh-TW" dirty="0">
                <a:solidFill>
                  <a:srgbClr val="595959"/>
                </a:solidFill>
                <a:latin typeface="Arial"/>
                <a:cs typeface="Arial"/>
              </a:rPr>
              <a:t>Cell Turnover</a:t>
            </a:r>
          </a:p>
        </p:txBody>
      </p:sp>
      <p:sp>
        <p:nvSpPr>
          <p:cNvPr id="9" name="TextBox 8"/>
          <p:cNvSpPr txBox="1"/>
          <p:nvPr/>
        </p:nvSpPr>
        <p:spPr>
          <a:xfrm>
            <a:off x="6551220" y="1101417"/>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3BB0C9"/>
                </a:solidFill>
                <a:latin typeface="Arial"/>
                <a:ea typeface="+mn-ea"/>
                <a:cs typeface="Arial"/>
              </a:rPr>
              <a:t>Lines &amp; Wrinkles</a:t>
            </a:r>
          </a:p>
        </p:txBody>
      </p:sp>
      <p:sp>
        <p:nvSpPr>
          <p:cNvPr id="10" name="TextBox 9"/>
          <p:cNvSpPr txBox="1"/>
          <p:nvPr/>
        </p:nvSpPr>
        <p:spPr>
          <a:xfrm>
            <a:off x="6551220" y="1506388"/>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3BB0C9"/>
                </a:solidFill>
                <a:latin typeface="Arial"/>
                <a:ea typeface="+mn-ea"/>
                <a:cs typeface="Arial"/>
              </a:rPr>
              <a:t>Skin Structure</a:t>
            </a:r>
          </a:p>
        </p:txBody>
      </p:sp>
      <p:sp>
        <p:nvSpPr>
          <p:cNvPr id="11" name="TextBox 10"/>
          <p:cNvSpPr txBox="1"/>
          <p:nvPr/>
        </p:nvSpPr>
        <p:spPr>
          <a:xfrm>
            <a:off x="6551220" y="1903918"/>
            <a:ext cx="2376646" cy="338554"/>
          </a:xfrm>
          <a:prstGeom prst="rect">
            <a:avLst/>
          </a:prstGeom>
          <a:noFill/>
        </p:spPr>
        <p:txBody>
          <a:bodyPr wrap="square">
            <a:spAutoFit/>
          </a:bodyPr>
          <a:lstStyle/>
          <a:p>
            <a:pPr fontAlgn="auto">
              <a:spcBef>
                <a:spcPts val="0"/>
              </a:spcBef>
              <a:spcAft>
                <a:spcPts val="0"/>
              </a:spcAft>
              <a:defRPr/>
            </a:pPr>
            <a:r>
              <a:rPr kumimoji="0" lang="en-US" sz="1600" b="1" dirty="0">
                <a:solidFill>
                  <a:srgbClr val="3BB0C9"/>
                </a:solidFill>
                <a:latin typeface="Arial"/>
                <a:ea typeface="+mn-ea"/>
                <a:cs typeface="Arial"/>
              </a:rPr>
              <a:t>Firming</a:t>
            </a:r>
          </a:p>
        </p:txBody>
      </p:sp>
      <p:sp>
        <p:nvSpPr>
          <p:cNvPr id="12" name="TextBox 11"/>
          <p:cNvSpPr txBox="1"/>
          <p:nvPr/>
        </p:nvSpPr>
        <p:spPr>
          <a:xfrm>
            <a:off x="6538391" y="2409225"/>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3BB0C9"/>
                </a:solidFill>
                <a:latin typeface="Arial"/>
                <a:ea typeface="+mn-ea"/>
                <a:cs typeface="Arial"/>
              </a:rPr>
              <a:t>Discoloration</a:t>
            </a:r>
          </a:p>
        </p:txBody>
      </p:sp>
      <p:sp>
        <p:nvSpPr>
          <p:cNvPr id="13" name="TextBox 12"/>
          <p:cNvSpPr txBox="1"/>
          <p:nvPr/>
        </p:nvSpPr>
        <p:spPr>
          <a:xfrm>
            <a:off x="6538391" y="2731011"/>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3BB0C9"/>
                </a:solidFill>
                <a:latin typeface="Arial"/>
                <a:ea typeface="+mn-ea"/>
                <a:cs typeface="Arial"/>
              </a:rPr>
              <a:t>Uneven Skin Tone</a:t>
            </a:r>
          </a:p>
        </p:txBody>
      </p:sp>
      <p:sp>
        <p:nvSpPr>
          <p:cNvPr id="14" name="TextBox 13"/>
          <p:cNvSpPr txBox="1"/>
          <p:nvPr/>
        </p:nvSpPr>
        <p:spPr>
          <a:xfrm>
            <a:off x="6576878" y="3288438"/>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3BB0C9"/>
                </a:solidFill>
                <a:latin typeface="Arial"/>
                <a:ea typeface="+mn-ea"/>
                <a:cs typeface="Arial"/>
              </a:rPr>
              <a:t>Hydration</a:t>
            </a:r>
          </a:p>
        </p:txBody>
      </p:sp>
      <p:sp>
        <p:nvSpPr>
          <p:cNvPr id="15" name="TextBox 14"/>
          <p:cNvSpPr txBox="1"/>
          <p:nvPr/>
        </p:nvSpPr>
        <p:spPr>
          <a:xfrm>
            <a:off x="6589699" y="3869156"/>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3BB0C9"/>
                </a:solidFill>
                <a:latin typeface="Arial"/>
                <a:cs typeface="Arial"/>
              </a:rPr>
              <a:t>Smoothness</a:t>
            </a:r>
            <a:r>
              <a:rPr lang="en-US" sz="1600" dirty="0">
                <a:solidFill>
                  <a:srgbClr val="3BB0C9"/>
                </a:solidFill>
                <a:latin typeface="Arial"/>
                <a:cs typeface="Arial"/>
              </a:rPr>
              <a:t>,</a:t>
            </a:r>
            <a:r>
              <a:rPr kumimoji="0" lang="en-US" sz="1600" dirty="0">
                <a:solidFill>
                  <a:srgbClr val="3BB0C9"/>
                </a:solidFill>
                <a:latin typeface="Arial"/>
                <a:cs typeface="Arial"/>
              </a:rPr>
              <a:t> Texture</a:t>
            </a:r>
          </a:p>
        </p:txBody>
      </p:sp>
      <p:sp>
        <p:nvSpPr>
          <p:cNvPr id="16" name="TextBox 15"/>
          <p:cNvSpPr txBox="1"/>
          <p:nvPr/>
        </p:nvSpPr>
        <p:spPr>
          <a:xfrm>
            <a:off x="6589699" y="4195524"/>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3BB0C9"/>
                </a:solidFill>
                <a:latin typeface="Arial"/>
                <a:ea typeface="+mn-ea"/>
                <a:cs typeface="Arial"/>
              </a:rPr>
              <a:t>Radiance</a:t>
            </a:r>
          </a:p>
        </p:txBody>
      </p:sp>
      <p:sp>
        <p:nvSpPr>
          <p:cNvPr id="17" name="TextBox 16"/>
          <p:cNvSpPr txBox="1"/>
          <p:nvPr/>
        </p:nvSpPr>
        <p:spPr>
          <a:xfrm>
            <a:off x="6589699" y="4498800"/>
            <a:ext cx="2376646" cy="338554"/>
          </a:xfrm>
          <a:prstGeom prst="rect">
            <a:avLst/>
          </a:prstGeom>
          <a:noFill/>
        </p:spPr>
        <p:txBody>
          <a:bodyPr wrap="square">
            <a:spAutoFit/>
          </a:bodyPr>
          <a:lstStyle/>
          <a:p>
            <a:pPr fontAlgn="auto">
              <a:spcBef>
                <a:spcPts val="0"/>
              </a:spcBef>
              <a:spcAft>
                <a:spcPts val="0"/>
              </a:spcAft>
              <a:defRPr/>
            </a:pPr>
            <a:r>
              <a:rPr kumimoji="0" lang="en-US" sz="1600" dirty="0">
                <a:solidFill>
                  <a:srgbClr val="3BB0C9"/>
                </a:solidFill>
                <a:latin typeface="Arial"/>
                <a:ea typeface="+mn-ea"/>
                <a:cs typeface="Arial"/>
              </a:rPr>
              <a:t>Pore Size </a:t>
            </a:r>
          </a:p>
        </p:txBody>
      </p:sp>
      <p:cxnSp>
        <p:nvCxnSpPr>
          <p:cNvPr id="18" name="Straight Connector 17"/>
          <p:cNvCxnSpPr>
            <a:stCxn id="4" idx="3"/>
            <a:endCxn id="5" idx="1"/>
          </p:cNvCxnSpPr>
          <p:nvPr/>
        </p:nvCxnSpPr>
        <p:spPr>
          <a:xfrm flipV="1">
            <a:off x="2192759" y="1970973"/>
            <a:ext cx="1070068" cy="1208067"/>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3"/>
            <a:endCxn id="6" idx="1"/>
          </p:cNvCxnSpPr>
          <p:nvPr/>
        </p:nvCxnSpPr>
        <p:spPr>
          <a:xfrm flipV="1">
            <a:off x="2192759" y="2812272"/>
            <a:ext cx="1054688" cy="366768"/>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3"/>
            <a:endCxn id="7" idx="1"/>
          </p:cNvCxnSpPr>
          <p:nvPr/>
        </p:nvCxnSpPr>
        <p:spPr>
          <a:xfrm>
            <a:off x="2192759" y="3179040"/>
            <a:ext cx="1070068" cy="389510"/>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3"/>
            <a:endCxn id="8" idx="1"/>
          </p:cNvCxnSpPr>
          <p:nvPr/>
        </p:nvCxnSpPr>
        <p:spPr>
          <a:xfrm>
            <a:off x="2192759" y="3179040"/>
            <a:ext cx="1070068" cy="1233444"/>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3"/>
            <a:endCxn id="9" idx="1"/>
          </p:cNvCxnSpPr>
          <p:nvPr/>
        </p:nvCxnSpPr>
        <p:spPr>
          <a:xfrm flipV="1">
            <a:off x="5366503" y="1270694"/>
            <a:ext cx="1184717" cy="700279"/>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3"/>
            <a:endCxn id="10" idx="1"/>
          </p:cNvCxnSpPr>
          <p:nvPr/>
        </p:nvCxnSpPr>
        <p:spPr>
          <a:xfrm flipV="1">
            <a:off x="5366503" y="1675665"/>
            <a:ext cx="1184717" cy="295308"/>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3"/>
            <a:endCxn id="11" idx="1"/>
          </p:cNvCxnSpPr>
          <p:nvPr/>
        </p:nvCxnSpPr>
        <p:spPr>
          <a:xfrm>
            <a:off x="5366503" y="1970973"/>
            <a:ext cx="1184717" cy="102222"/>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3"/>
            <a:endCxn id="12" idx="1"/>
          </p:cNvCxnSpPr>
          <p:nvPr/>
        </p:nvCxnSpPr>
        <p:spPr>
          <a:xfrm flipV="1">
            <a:off x="5366503" y="2578502"/>
            <a:ext cx="1171888" cy="233770"/>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3"/>
            <a:endCxn id="13" idx="1"/>
          </p:cNvCxnSpPr>
          <p:nvPr/>
        </p:nvCxnSpPr>
        <p:spPr>
          <a:xfrm>
            <a:off x="5366503" y="2812272"/>
            <a:ext cx="1171888" cy="88016"/>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14" idx="1"/>
          </p:cNvCxnSpPr>
          <p:nvPr/>
        </p:nvCxnSpPr>
        <p:spPr>
          <a:xfrm flipV="1">
            <a:off x="5366503" y="3457715"/>
            <a:ext cx="1210375" cy="110835"/>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3"/>
            <a:endCxn id="15" idx="1"/>
          </p:cNvCxnSpPr>
          <p:nvPr/>
        </p:nvCxnSpPr>
        <p:spPr>
          <a:xfrm flipV="1">
            <a:off x="5366503" y="4038433"/>
            <a:ext cx="1223196" cy="374051"/>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 idx="3"/>
            <a:endCxn id="16" idx="1"/>
          </p:cNvCxnSpPr>
          <p:nvPr/>
        </p:nvCxnSpPr>
        <p:spPr>
          <a:xfrm flipV="1">
            <a:off x="5366503" y="4364801"/>
            <a:ext cx="1223196" cy="47683"/>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3"/>
            <a:endCxn id="17" idx="1"/>
          </p:cNvCxnSpPr>
          <p:nvPr/>
        </p:nvCxnSpPr>
        <p:spPr>
          <a:xfrm>
            <a:off x="5366503" y="4412484"/>
            <a:ext cx="1223196" cy="255593"/>
          </a:xfrm>
          <a:prstGeom prst="line">
            <a:avLst/>
          </a:prstGeom>
          <a:ln>
            <a:solidFill>
              <a:srgbClr val="3BB0C9"/>
            </a:solidFill>
          </a:ln>
        </p:spPr>
        <p:style>
          <a:lnRef idx="1">
            <a:schemeClr val="accent1"/>
          </a:lnRef>
          <a:fillRef idx="0">
            <a:schemeClr val="accent1"/>
          </a:fillRef>
          <a:effectRef idx="0">
            <a:schemeClr val="accent1"/>
          </a:effectRef>
          <a:fontRef idx="minor">
            <a:schemeClr val="tx1"/>
          </a:fontRef>
        </p:style>
      </p:cxnSp>
      <p:sp>
        <p:nvSpPr>
          <p:cNvPr id="36" name="Rectangle 2"/>
          <p:cNvSpPr txBox="1">
            <a:spLocks noChangeArrowheads="1"/>
          </p:cNvSpPr>
          <p:nvPr/>
        </p:nvSpPr>
        <p:spPr bwMode="auto">
          <a:xfrm>
            <a:off x="380996" y="474135"/>
            <a:ext cx="8243455" cy="685800"/>
          </a:xfrm>
          <a:prstGeom prst="rect">
            <a:avLst/>
          </a:prstGeom>
          <a:noFill/>
          <a:ln w="9525">
            <a:noFill/>
            <a:miter lim="800000"/>
            <a:headEnd/>
            <a:tailEnd/>
          </a:ln>
        </p:spPr>
        <p:txBody>
          <a:bodyPr anchor="ct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pPr>
              <a:defRPr/>
            </a:pPr>
            <a:r>
              <a:rPr lang="en-US" sz="2800" dirty="0">
                <a:solidFill>
                  <a:srgbClr val="3BB0C9"/>
                </a:solidFill>
              </a:rPr>
              <a:t>EXPANDED FACIAL SKIN YGCS </a:t>
            </a:r>
            <a:br>
              <a:rPr lang="en-US" sz="2800" dirty="0">
                <a:solidFill>
                  <a:srgbClr val="3BB0C9"/>
                </a:solidFill>
              </a:rPr>
            </a:br>
            <a:r>
              <a:rPr lang="en-US" sz="2800" dirty="0">
                <a:solidFill>
                  <a:srgbClr val="3BB0C9"/>
                </a:solidFill>
              </a:rPr>
              <a:t>TO INCLUDE FIRMING</a:t>
            </a:r>
            <a:endParaRPr lang="en-US" sz="2800" b="1" dirty="0">
              <a:solidFill>
                <a:srgbClr val="3BB0C9"/>
              </a:solidFill>
              <a:ea typeface="微软雅黑" pitchFamily="34" charset="-122"/>
            </a:endParaRPr>
          </a:p>
        </p:txBody>
      </p:sp>
    </p:spTree>
    <p:extLst>
      <p:ext uri="{BB962C8B-B14F-4D97-AF65-F5344CB8AC3E}">
        <p14:creationId xmlns:p14="http://schemas.microsoft.com/office/powerpoint/2010/main" val="108410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M034364 BAD Silho.jpg"/>
          <p:cNvPicPr>
            <a:picLocks noChangeAspect="1"/>
          </p:cNvPicPr>
          <p:nvPr/>
        </p:nvPicPr>
        <p:blipFill rotWithShape="1">
          <a:blip r:embed="rId3">
            <a:extLst>
              <a:ext uri="{28A0092B-C50C-407E-A947-70E740481C1C}">
                <a14:useLocalDpi xmlns:a14="http://schemas.microsoft.com/office/drawing/2010/main" val="0"/>
              </a:ext>
            </a:extLst>
          </a:blip>
          <a:srcRect r="6690"/>
          <a:stretch/>
        </p:blipFill>
        <p:spPr>
          <a:xfrm>
            <a:off x="3858009" y="897467"/>
            <a:ext cx="5285991" cy="4246033"/>
          </a:xfrm>
          <a:prstGeom prst="rect">
            <a:avLst/>
          </a:prstGeom>
        </p:spPr>
      </p:pic>
      <p:sp>
        <p:nvSpPr>
          <p:cNvPr id="2" name="Title 1"/>
          <p:cNvSpPr>
            <a:spLocks noGrp="1"/>
          </p:cNvSpPr>
          <p:nvPr>
            <p:ph type="title" idx="4294967295"/>
          </p:nvPr>
        </p:nvSpPr>
        <p:spPr>
          <a:xfrm>
            <a:off x="342743" y="354799"/>
            <a:ext cx="8229600" cy="857250"/>
          </a:xfrm>
          <a:prstGeom prst="rect">
            <a:avLst/>
          </a:prstGeom>
        </p:spPr>
        <p:txBody>
          <a:bodyPr>
            <a:normAutofit/>
          </a:bodyPr>
          <a:lstStyle/>
          <a:p>
            <a:pPr algn="l"/>
            <a:r>
              <a:rPr lang="en-US" sz="2800" dirty="0" err="1">
                <a:solidFill>
                  <a:srgbClr val="3BB0C9"/>
                </a:solidFill>
                <a:latin typeface="Arial"/>
                <a:cs typeface="Arial"/>
              </a:rPr>
              <a:t>Ageloc</a:t>
            </a:r>
            <a:r>
              <a:rPr lang="en-US" sz="2800" dirty="0">
                <a:solidFill>
                  <a:srgbClr val="3BB0C9"/>
                </a:solidFill>
                <a:latin typeface="Arial"/>
                <a:cs typeface="Arial"/>
              </a:rPr>
              <a:t> me</a:t>
            </a:r>
            <a:r>
              <a:rPr lang="en-US" sz="2800" baseline="30000" dirty="0">
                <a:solidFill>
                  <a:srgbClr val="3BB0C9"/>
                </a:solidFill>
                <a:latin typeface="Arial"/>
                <a:cs typeface="Arial"/>
              </a:rPr>
              <a:t>™</a:t>
            </a:r>
            <a:r>
              <a:rPr lang="en-US" sz="2800" dirty="0">
                <a:solidFill>
                  <a:srgbClr val="3BB0C9"/>
                </a:solidFill>
                <a:latin typeface="Arial"/>
                <a:cs typeface="Arial"/>
              </a:rPr>
              <a:t> clinical testing</a:t>
            </a:r>
          </a:p>
        </p:txBody>
      </p:sp>
      <p:sp>
        <p:nvSpPr>
          <p:cNvPr id="3" name="Content Placeholder 2"/>
          <p:cNvSpPr>
            <a:spLocks noGrp="1"/>
          </p:cNvSpPr>
          <p:nvPr>
            <p:ph idx="4294967295"/>
          </p:nvPr>
        </p:nvSpPr>
        <p:spPr>
          <a:xfrm>
            <a:off x="228600" y="1214822"/>
            <a:ext cx="5101827" cy="3394472"/>
          </a:xfrm>
          <a:prstGeom prst="rect">
            <a:avLst/>
          </a:prstGeom>
        </p:spPr>
        <p:txBody>
          <a:bodyPr>
            <a:normAutofit/>
          </a:bodyPr>
          <a:lstStyle/>
          <a:p>
            <a:r>
              <a:rPr lang="en-US" sz="2000" b="1" dirty="0">
                <a:solidFill>
                  <a:schemeClr val="tx1">
                    <a:lumMod val="65000"/>
                    <a:lumOff val="35000"/>
                  </a:schemeClr>
                </a:solidFill>
                <a:latin typeface="Arial"/>
                <a:cs typeface="Arial"/>
              </a:rPr>
              <a:t>Safety is key</a:t>
            </a:r>
            <a:r>
              <a:rPr lang="en-US" sz="2000" dirty="0">
                <a:solidFill>
                  <a:schemeClr val="tx1">
                    <a:lumMod val="65000"/>
                    <a:lumOff val="35000"/>
                  </a:schemeClr>
                </a:solidFill>
                <a:latin typeface="Arial"/>
                <a:cs typeface="Arial"/>
              </a:rPr>
              <a:t>. Our Clinical Lab performed more than 200 sting and irritation safety tests in 2014.</a:t>
            </a:r>
          </a:p>
          <a:p>
            <a:r>
              <a:rPr lang="en-US" sz="2000" b="1" dirty="0">
                <a:solidFill>
                  <a:schemeClr val="tx1">
                    <a:lumMod val="65000"/>
                    <a:lumOff val="35000"/>
                  </a:schemeClr>
                </a:solidFill>
                <a:latin typeface="Arial"/>
                <a:cs typeface="Arial"/>
              </a:rPr>
              <a:t>Efficacy is proven. </a:t>
            </a:r>
            <a:r>
              <a:rPr lang="en-US" sz="2000" dirty="0">
                <a:solidFill>
                  <a:schemeClr val="tx1">
                    <a:lumMod val="65000"/>
                    <a:lumOff val="35000"/>
                  </a:schemeClr>
                </a:solidFill>
                <a:latin typeface="Arial"/>
                <a:cs typeface="Arial"/>
              </a:rPr>
              <a:t>We conducted 50+ in-house exploratory or confirmatory in-house clinical studies in 2014, lasting from one day to 16 weeks in duration.</a:t>
            </a:r>
          </a:p>
          <a:p>
            <a:r>
              <a:rPr lang="en-US" sz="2000" b="1" dirty="0">
                <a:solidFill>
                  <a:schemeClr val="tx1">
                    <a:lumMod val="65000"/>
                    <a:lumOff val="35000"/>
                  </a:schemeClr>
                </a:solidFill>
                <a:latin typeface="Arial"/>
                <a:cs typeface="Arial"/>
              </a:rPr>
              <a:t>Results are validated. </a:t>
            </a:r>
            <a:r>
              <a:rPr lang="en-US" sz="2000" dirty="0">
                <a:solidFill>
                  <a:schemeClr val="tx1">
                    <a:lumMod val="65000"/>
                    <a:lumOff val="35000"/>
                  </a:schemeClr>
                </a:solidFill>
                <a:latin typeface="Arial"/>
                <a:cs typeface="Arial"/>
              </a:rPr>
              <a:t>In 2014, we conducted more than 200 studies or tests at third-party research facilities.</a:t>
            </a:r>
          </a:p>
        </p:txBody>
      </p:sp>
    </p:spTree>
    <p:extLst>
      <p:ext uri="{BB962C8B-B14F-4D97-AF65-F5344CB8AC3E}">
        <p14:creationId xmlns:p14="http://schemas.microsoft.com/office/powerpoint/2010/main" val="162164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12100015.clear.white fade.jpg"/>
          <p:cNvPicPr>
            <a:picLocks noChangeAspect="1"/>
          </p:cNvPicPr>
          <p:nvPr/>
        </p:nvPicPr>
        <p:blipFill rotWithShape="1">
          <a:blip r:embed="rId3"/>
          <a:srcRect l="8749" t="26431" r="9386" b="11821"/>
          <a:stretch/>
        </p:blipFill>
        <p:spPr>
          <a:xfrm>
            <a:off x="5011554" y="987574"/>
            <a:ext cx="4132446" cy="4155927"/>
          </a:xfrm>
          <a:prstGeom prst="rect">
            <a:avLst/>
          </a:prstGeom>
        </p:spPr>
      </p:pic>
      <p:sp>
        <p:nvSpPr>
          <p:cNvPr id="2" name="Title 1"/>
          <p:cNvSpPr>
            <a:spLocks noGrp="1"/>
          </p:cNvSpPr>
          <p:nvPr>
            <p:ph type="title" idx="4294967295"/>
          </p:nvPr>
        </p:nvSpPr>
        <p:spPr>
          <a:xfrm>
            <a:off x="351577" y="352541"/>
            <a:ext cx="8229600" cy="726358"/>
          </a:xfrm>
          <a:prstGeom prst="rect">
            <a:avLst/>
          </a:prstGeom>
        </p:spPr>
        <p:txBody>
          <a:bodyPr>
            <a:normAutofit/>
          </a:bodyPr>
          <a:lstStyle/>
          <a:p>
            <a:pPr algn="l"/>
            <a:r>
              <a:rPr lang="en-US" sz="2800" cap="all" dirty="0" err="1">
                <a:solidFill>
                  <a:srgbClr val="3BB0C9"/>
                </a:solidFill>
                <a:latin typeface="Arial"/>
                <a:cs typeface="Arial"/>
              </a:rPr>
              <a:t>Ageloc</a:t>
            </a:r>
            <a:r>
              <a:rPr lang="en-US" sz="2800" cap="all" dirty="0">
                <a:solidFill>
                  <a:srgbClr val="3BB0C9"/>
                </a:solidFill>
                <a:latin typeface="Arial"/>
                <a:cs typeface="Arial"/>
              </a:rPr>
              <a:t> me</a:t>
            </a:r>
            <a:r>
              <a:rPr lang="en-US" sz="2800" cap="all" baseline="30000" dirty="0">
                <a:solidFill>
                  <a:srgbClr val="3BB0C9"/>
                </a:solidFill>
                <a:latin typeface="Arial"/>
                <a:cs typeface="Arial"/>
              </a:rPr>
              <a:t>™</a:t>
            </a:r>
            <a:r>
              <a:rPr lang="en-US" sz="2800" cap="all" dirty="0">
                <a:solidFill>
                  <a:srgbClr val="3BB0C9"/>
                </a:solidFill>
                <a:latin typeface="Arial"/>
                <a:cs typeface="Arial"/>
              </a:rPr>
              <a:t> formulations</a:t>
            </a:r>
          </a:p>
        </p:txBody>
      </p:sp>
      <p:sp>
        <p:nvSpPr>
          <p:cNvPr id="3" name="Content Placeholder 2"/>
          <p:cNvSpPr>
            <a:spLocks noGrp="1"/>
          </p:cNvSpPr>
          <p:nvPr>
            <p:ph idx="4294967295"/>
          </p:nvPr>
        </p:nvSpPr>
        <p:spPr>
          <a:xfrm>
            <a:off x="338661" y="1085122"/>
            <a:ext cx="6087539" cy="3394472"/>
          </a:xfrm>
          <a:prstGeom prst="rect">
            <a:avLst/>
          </a:prstGeom>
        </p:spPr>
        <p:txBody>
          <a:bodyPr>
            <a:noAutofit/>
          </a:bodyPr>
          <a:lstStyle/>
          <a:p>
            <a:pPr marL="0" indent="0">
              <a:buNone/>
            </a:pPr>
            <a:r>
              <a:rPr lang="en-US" sz="2000" dirty="0">
                <a:solidFill>
                  <a:schemeClr val="tx1">
                    <a:lumMod val="65000"/>
                    <a:lumOff val="35000"/>
                  </a:schemeClr>
                </a:solidFill>
                <a:latin typeface="Arial"/>
                <a:cs typeface="Arial"/>
              </a:rPr>
              <a:t>In 2014, we:</a:t>
            </a:r>
          </a:p>
          <a:p>
            <a:r>
              <a:rPr lang="en-US" sz="2000" dirty="0">
                <a:solidFill>
                  <a:schemeClr val="tx1">
                    <a:lumMod val="65000"/>
                    <a:lumOff val="35000"/>
                  </a:schemeClr>
                </a:solidFill>
                <a:latin typeface="Arial"/>
                <a:cs typeface="Arial"/>
              </a:rPr>
              <a:t>made over 700 laboratory batches </a:t>
            </a:r>
          </a:p>
          <a:p>
            <a:r>
              <a:rPr lang="en-US" sz="2000" dirty="0">
                <a:solidFill>
                  <a:schemeClr val="tx1">
                    <a:lumMod val="65000"/>
                    <a:lumOff val="35000"/>
                  </a:schemeClr>
                </a:solidFill>
                <a:latin typeface="Arial"/>
                <a:cs typeface="Arial"/>
              </a:rPr>
              <a:t>worked on 170 different formulas</a:t>
            </a:r>
          </a:p>
          <a:p>
            <a:r>
              <a:rPr lang="en-US" sz="2000" dirty="0">
                <a:solidFill>
                  <a:schemeClr val="tx1">
                    <a:lumMod val="65000"/>
                    <a:lumOff val="35000"/>
                  </a:schemeClr>
                </a:solidFill>
                <a:latin typeface="Arial"/>
                <a:cs typeface="Arial"/>
              </a:rPr>
              <a:t>created up to 50 different iterations </a:t>
            </a:r>
            <a:br>
              <a:rPr lang="en-US" sz="2000" dirty="0">
                <a:solidFill>
                  <a:schemeClr val="tx1">
                    <a:lumMod val="65000"/>
                    <a:lumOff val="35000"/>
                  </a:schemeClr>
                </a:solidFill>
                <a:latin typeface="Arial"/>
                <a:cs typeface="Arial"/>
              </a:rPr>
            </a:br>
            <a:r>
              <a:rPr lang="en-US" sz="2000" dirty="0">
                <a:solidFill>
                  <a:schemeClr val="tx1">
                    <a:lumMod val="65000"/>
                    <a:lumOff val="35000"/>
                  </a:schemeClr>
                </a:solidFill>
                <a:latin typeface="Arial"/>
                <a:cs typeface="Arial"/>
              </a:rPr>
              <a:t>per formula</a:t>
            </a:r>
          </a:p>
          <a:p>
            <a:r>
              <a:rPr lang="en-US" sz="2000" dirty="0">
                <a:solidFill>
                  <a:schemeClr val="tx1">
                    <a:lumMod val="65000"/>
                    <a:lumOff val="35000"/>
                  </a:schemeClr>
                </a:solidFill>
                <a:latin typeface="Arial"/>
                <a:cs typeface="Arial"/>
              </a:rPr>
              <a:t>sent 279 batches/formulas through Microbiological Challenge Test Protocol </a:t>
            </a:r>
          </a:p>
          <a:p>
            <a:r>
              <a:rPr lang="en-US" sz="2000" dirty="0">
                <a:solidFill>
                  <a:schemeClr val="tx1">
                    <a:lumMod val="65000"/>
                    <a:lumOff val="35000"/>
                  </a:schemeClr>
                </a:solidFill>
                <a:latin typeface="Arial"/>
                <a:cs typeface="Arial"/>
              </a:rPr>
              <a:t>tested over 11,000 micro plates </a:t>
            </a:r>
          </a:p>
          <a:p>
            <a:pPr>
              <a:buFont typeface="Arial"/>
              <a:buChar char="•"/>
            </a:pPr>
            <a:r>
              <a:rPr lang="en-US" sz="2000" dirty="0">
                <a:solidFill>
                  <a:schemeClr val="tx1">
                    <a:lumMod val="65000"/>
                    <a:lumOff val="35000"/>
                  </a:schemeClr>
                </a:solidFill>
                <a:latin typeface="Arial"/>
                <a:cs typeface="Arial"/>
              </a:rPr>
              <a:t>tested over 370 batches for stability</a:t>
            </a:r>
          </a:p>
          <a:p>
            <a:endParaRPr lang="en-US" sz="2000" dirty="0">
              <a:solidFill>
                <a:schemeClr val="tx1">
                  <a:lumMod val="65000"/>
                  <a:lumOff val="35000"/>
                </a:schemeClr>
              </a:solidFill>
            </a:endParaRPr>
          </a:p>
        </p:txBody>
      </p:sp>
    </p:spTree>
    <p:extLst>
      <p:ext uri="{BB962C8B-B14F-4D97-AF65-F5344CB8AC3E}">
        <p14:creationId xmlns:p14="http://schemas.microsoft.com/office/powerpoint/2010/main" val="301675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ntain ® 633 logo.png"/>
          <p:cNvPicPr>
            <a:picLocks noChangeAspect="1"/>
          </p:cNvPicPr>
          <p:nvPr/>
        </p:nvPicPr>
        <p:blipFill rotWithShape="1">
          <a:blip r:embed="rId2">
            <a:extLst>
              <a:ext uri="{28A0092B-C50C-407E-A947-70E740481C1C}">
                <a14:useLocalDpi xmlns:a14="http://schemas.microsoft.com/office/drawing/2010/main" val="0"/>
              </a:ext>
            </a:extLst>
          </a:blip>
          <a:srcRect l="2631" t="1959" r="2691" b="2265"/>
          <a:stretch/>
        </p:blipFill>
        <p:spPr>
          <a:xfrm>
            <a:off x="3027244" y="922849"/>
            <a:ext cx="3081986" cy="31420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I1200157.jpg"/>
          <p:cNvPicPr>
            <a:picLocks noChangeAspect="1"/>
          </p:cNvPicPr>
          <p:nvPr/>
        </p:nvPicPr>
        <p:blipFill rotWithShape="1">
          <a:blip r:embed="rId3">
            <a:extLst>
              <a:ext uri="{28A0092B-C50C-407E-A947-70E740481C1C}">
                <a14:useLocalDpi xmlns:a14="http://schemas.microsoft.com/office/drawing/2010/main" val="0"/>
              </a:ext>
            </a:extLst>
          </a:blip>
          <a:srcRect t="15235" b="37511"/>
          <a:stretch/>
        </p:blipFill>
        <p:spPr>
          <a:xfrm>
            <a:off x="0" y="0"/>
            <a:ext cx="9161452" cy="2886010"/>
          </a:xfrm>
          <a:prstGeom prst="rect">
            <a:avLst/>
          </a:prstGeom>
        </p:spPr>
      </p:pic>
      <p:sp>
        <p:nvSpPr>
          <p:cNvPr id="4" name="Text Placeholder 2"/>
          <p:cNvSpPr txBox="1">
            <a:spLocks/>
          </p:cNvSpPr>
          <p:nvPr/>
        </p:nvSpPr>
        <p:spPr>
          <a:xfrm>
            <a:off x="677924" y="1607426"/>
            <a:ext cx="7772400" cy="423342"/>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2" name="Title 1"/>
          <p:cNvSpPr>
            <a:spLocks noGrp="1"/>
          </p:cNvSpPr>
          <p:nvPr>
            <p:ph type="title" idx="4294967295"/>
          </p:nvPr>
        </p:nvSpPr>
        <p:spPr>
          <a:xfrm>
            <a:off x="288550" y="2928345"/>
            <a:ext cx="8880851" cy="733487"/>
          </a:xfrm>
          <a:prstGeom prst="rect">
            <a:avLst/>
          </a:prstGeom>
          <a:noFill/>
        </p:spPr>
        <p:txBody>
          <a:bodyPr anchor="t">
            <a:noAutofit/>
          </a:bodyPr>
          <a:lstStyle/>
          <a:p>
            <a:pPr algn="l">
              <a:lnSpc>
                <a:spcPct val="120000"/>
              </a:lnSpc>
            </a:pPr>
            <a:r>
              <a:rPr lang="en-US" sz="2800" kern="0" dirty="0">
                <a:latin typeface="Arial"/>
                <a:ea typeface="微软雅黑" panose="020B0503020204020204" pitchFamily="34" charset="-122"/>
                <a:cs typeface="Arial"/>
              </a:rPr>
              <a:t>our world-class</a:t>
            </a:r>
            <a:r>
              <a:rPr lang="en-US" sz="2800" kern="0" cap="all" dirty="0">
                <a:solidFill>
                  <a:srgbClr val="008AB0"/>
                </a:solidFill>
                <a:latin typeface="Arial"/>
                <a:ea typeface="微软雅黑" panose="020B0503020204020204" pitchFamily="34" charset="-122"/>
                <a:cs typeface="Arial"/>
              </a:rPr>
              <a:t> SCIENCE</a:t>
            </a:r>
            <a:endParaRPr lang="en-US" sz="2800" dirty="0">
              <a:solidFill>
                <a:srgbClr val="008AB0"/>
              </a:solidFill>
              <a:latin typeface="Arial"/>
              <a:ea typeface="微软雅黑" panose="020B0503020204020204" pitchFamily="34" charset="-122"/>
              <a:cs typeface="Arial"/>
            </a:endParaRPr>
          </a:p>
        </p:txBody>
      </p:sp>
      <p:sp>
        <p:nvSpPr>
          <p:cNvPr id="3" name="TextBox 2"/>
          <p:cNvSpPr txBox="1"/>
          <p:nvPr/>
        </p:nvSpPr>
        <p:spPr>
          <a:xfrm>
            <a:off x="300566" y="3543295"/>
            <a:ext cx="8825817" cy="1708160"/>
          </a:xfrm>
          <a:prstGeom prst="rect">
            <a:avLst/>
          </a:prstGeom>
          <a:noFill/>
        </p:spPr>
        <p:txBody>
          <a:bodyPr wrap="square" rtlCol="0">
            <a:spAutoFit/>
          </a:bodyPr>
          <a:lstStyle/>
          <a:p>
            <a:pPr>
              <a:lnSpc>
                <a:spcPct val="120000"/>
              </a:lnSpc>
            </a:pPr>
            <a:r>
              <a:rPr lang="en-US" sz="1500" dirty="0">
                <a:solidFill>
                  <a:schemeClr val="tx1">
                    <a:lumMod val="65000"/>
                    <a:lumOff val="35000"/>
                  </a:schemeClr>
                </a:solidFill>
                <a:latin typeface="Arial"/>
                <a:cs typeface="Arial"/>
              </a:rPr>
              <a:t>• Proprietary science with more than 30 years of anti-aging research</a:t>
            </a:r>
          </a:p>
          <a:p>
            <a:pPr>
              <a:lnSpc>
                <a:spcPct val="120000"/>
              </a:lnSpc>
            </a:pPr>
            <a:r>
              <a:rPr lang="en-US" sz="1500" dirty="0">
                <a:solidFill>
                  <a:schemeClr val="tx1">
                    <a:lumMod val="65000"/>
                    <a:lumOff val="35000"/>
                  </a:schemeClr>
                </a:solidFill>
                <a:latin typeface="Arial"/>
                <a:cs typeface="Arial"/>
              </a:rPr>
              <a:t>• Large team of expert in-house scientists</a:t>
            </a:r>
          </a:p>
          <a:p>
            <a:pPr>
              <a:lnSpc>
                <a:spcPct val="120000"/>
              </a:lnSpc>
            </a:pPr>
            <a:r>
              <a:rPr lang="en-US" sz="1500" dirty="0">
                <a:solidFill>
                  <a:schemeClr val="tx1">
                    <a:lumMod val="65000"/>
                    <a:lumOff val="35000"/>
                  </a:schemeClr>
                </a:solidFill>
                <a:latin typeface="Arial"/>
                <a:cs typeface="Arial"/>
              </a:rPr>
              <a:t>• Collaborations with leading research institutions</a:t>
            </a:r>
          </a:p>
          <a:p>
            <a:pPr>
              <a:lnSpc>
                <a:spcPct val="120000"/>
              </a:lnSpc>
            </a:pPr>
            <a:r>
              <a:rPr lang="en-US" sz="1500" dirty="0">
                <a:solidFill>
                  <a:schemeClr val="tx1">
                    <a:lumMod val="65000"/>
                    <a:lumOff val="35000"/>
                  </a:schemeClr>
                </a:solidFill>
                <a:latin typeface="Arial"/>
                <a:cs typeface="Arial"/>
              </a:rPr>
              <a:t>• Specialties in skin care and nutritional product science with extensive product portfolios in each</a:t>
            </a:r>
          </a:p>
          <a:p>
            <a:pPr>
              <a:lnSpc>
                <a:spcPct val="120000"/>
              </a:lnSpc>
            </a:pPr>
            <a:r>
              <a:rPr lang="en-US" sz="1500" dirty="0">
                <a:solidFill>
                  <a:schemeClr val="tx1">
                    <a:lumMod val="65000"/>
                    <a:lumOff val="35000"/>
                  </a:schemeClr>
                </a:solidFill>
                <a:latin typeface="Arial"/>
                <a:cs typeface="Arial"/>
              </a:rPr>
              <a:t>• Focus on targeting sources—not just the symptoms—of aging</a:t>
            </a:r>
          </a:p>
          <a:p>
            <a:endParaRPr lang="en-US" sz="1500" dirty="0">
              <a:solidFill>
                <a:schemeClr val="tx1">
                  <a:lumMod val="65000"/>
                  <a:lumOff val="35000"/>
                </a:schemeClr>
              </a:solidFill>
            </a:endParaRPr>
          </a:p>
        </p:txBody>
      </p:sp>
    </p:spTree>
    <p:extLst>
      <p:ext uri="{BB962C8B-B14F-4D97-AF65-F5344CB8AC3E}">
        <p14:creationId xmlns:p14="http://schemas.microsoft.com/office/powerpoint/2010/main" val="263173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M0930250Background_048_Blue_NSERUM1.jpg"/>
          <p:cNvPicPr>
            <a:picLocks noChangeAspect="1"/>
          </p:cNvPicPr>
          <p:nvPr/>
        </p:nvPicPr>
        <p:blipFill rotWithShape="1">
          <a:blip r:embed="rId3">
            <a:extLst>
              <a:ext uri="{28A0092B-C50C-407E-A947-70E740481C1C}">
                <a14:useLocalDpi xmlns:a14="http://schemas.microsoft.com/office/drawing/2010/main" val="0"/>
              </a:ext>
            </a:extLst>
          </a:blip>
          <a:srcRect t="19114" b="6590"/>
          <a:stretch/>
        </p:blipFill>
        <p:spPr>
          <a:xfrm>
            <a:off x="0" y="-1"/>
            <a:ext cx="9230722" cy="5266267"/>
          </a:xfrm>
          <a:prstGeom prst="rect">
            <a:avLst/>
          </a:prstGeom>
        </p:spPr>
      </p:pic>
      <p:sp>
        <p:nvSpPr>
          <p:cNvPr id="4" name="Text Placeholder 2"/>
          <p:cNvSpPr txBox="1">
            <a:spLocks/>
          </p:cNvSpPr>
          <p:nvPr/>
        </p:nvSpPr>
        <p:spPr>
          <a:xfrm>
            <a:off x="677924" y="1607426"/>
            <a:ext cx="7772400" cy="423342"/>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8" name="Title 1"/>
          <p:cNvSpPr txBox="1">
            <a:spLocks/>
          </p:cNvSpPr>
          <p:nvPr/>
        </p:nvSpPr>
        <p:spPr>
          <a:xfrm>
            <a:off x="4124536" y="2480453"/>
            <a:ext cx="4871907" cy="43236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i="0" u="none" strike="noStrike" kern="1200" cap="all" spc="0" normalizeH="0" baseline="0" noProof="0" dirty="0">
                <a:ln>
                  <a:noFill/>
                </a:ln>
                <a:solidFill>
                  <a:schemeClr val="bg1"/>
                </a:solidFill>
                <a:effectLst/>
                <a:uLnTx/>
                <a:uFillTx/>
                <a:latin typeface="Arial"/>
                <a:ea typeface="+mn-ea"/>
                <a:cs typeface="+mn-cs"/>
              </a:rPr>
              <a:t>Our innovation through</a:t>
            </a:r>
            <a:r>
              <a:rPr kumimoji="0" lang="en-US" sz="2200" i="0" u="none" strike="noStrike" kern="1200" cap="all" spc="0" normalizeH="0" noProof="0" dirty="0">
                <a:ln>
                  <a:noFill/>
                </a:ln>
                <a:solidFill>
                  <a:schemeClr val="bg1"/>
                </a:solidFill>
                <a:effectLst/>
                <a:uLnTx/>
                <a:uFillTx/>
                <a:latin typeface="Arial"/>
                <a:ea typeface="+mn-ea"/>
                <a:cs typeface="+mn-cs"/>
              </a:rPr>
              <a:t> 2015</a:t>
            </a:r>
            <a:endParaRPr kumimoji="0" lang="en-US" sz="2200" i="0" u="none" strike="noStrike" kern="1200" cap="all"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29669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4 Science Numbers 16x9.jpeg"/>
          <p:cNvPicPr>
            <a:picLocks noChangeAspect="1"/>
          </p:cNvPicPr>
          <p:nvPr/>
        </p:nvPicPr>
        <p:blipFill rotWithShape="1">
          <a:blip r:embed="rId3">
            <a:extLst>
              <a:ext uri="{28A0092B-C50C-407E-A947-70E740481C1C}">
                <a14:useLocalDpi xmlns:a14="http://schemas.microsoft.com/office/drawing/2010/main" val="0"/>
              </a:ext>
            </a:extLst>
          </a:blip>
          <a:srcRect t="9383"/>
          <a:stretch/>
        </p:blipFill>
        <p:spPr>
          <a:xfrm>
            <a:off x="0" y="482600"/>
            <a:ext cx="9144000" cy="4660900"/>
          </a:xfrm>
          <a:prstGeom prst="rect">
            <a:avLst/>
          </a:prstGeom>
        </p:spPr>
      </p:pic>
      <p:sp>
        <p:nvSpPr>
          <p:cNvPr id="7" name="Rectangle 6"/>
          <p:cNvSpPr/>
          <p:nvPr/>
        </p:nvSpPr>
        <p:spPr>
          <a:xfrm>
            <a:off x="5062629" y="4267200"/>
            <a:ext cx="1778000" cy="757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5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2375744" y="384651"/>
            <a:ext cx="4433248" cy="4433248"/>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sp>
        <p:nvSpPr>
          <p:cNvPr id="65" name="Oval 64"/>
          <p:cNvSpPr/>
          <p:nvPr/>
        </p:nvSpPr>
        <p:spPr>
          <a:xfrm>
            <a:off x="2375744" y="384651"/>
            <a:ext cx="4433248" cy="4433248"/>
          </a:xfrm>
          <a:prstGeom prst="ellipse">
            <a:avLst/>
          </a:prstGeom>
          <a:gradFill flip="none" rotWithShape="1">
            <a:gsLst>
              <a:gs pos="58000">
                <a:schemeClr val="bg1">
                  <a:lumMod val="85000"/>
                </a:schemeClr>
              </a:gs>
              <a:gs pos="93000">
                <a:schemeClr val="accent5"/>
              </a:gs>
              <a:gs pos="100000">
                <a:srgbClr val="008AB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sp>
        <p:nvSpPr>
          <p:cNvPr id="66" name="Oval 65"/>
          <p:cNvSpPr/>
          <p:nvPr/>
        </p:nvSpPr>
        <p:spPr>
          <a:xfrm>
            <a:off x="3298776" y="1307683"/>
            <a:ext cx="2587184" cy="2587184"/>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2400" dirty="0">
              <a:solidFill>
                <a:prstClr val="white"/>
              </a:solidFill>
              <a:latin typeface="Arial"/>
              <a:cs typeface="Arial"/>
            </a:endParaRPr>
          </a:p>
        </p:txBody>
      </p:sp>
      <p:sp>
        <p:nvSpPr>
          <p:cNvPr id="67" name="Oval 66"/>
          <p:cNvSpPr/>
          <p:nvPr/>
        </p:nvSpPr>
        <p:spPr>
          <a:xfrm>
            <a:off x="2375279" y="384171"/>
            <a:ext cx="4433248" cy="4433248"/>
          </a:xfrm>
          <a:prstGeom prst="ellips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grpSp>
        <p:nvGrpSpPr>
          <p:cNvPr id="68" name="Group 67"/>
          <p:cNvGrpSpPr/>
          <p:nvPr/>
        </p:nvGrpSpPr>
        <p:grpSpPr>
          <a:xfrm>
            <a:off x="2630736" y="676774"/>
            <a:ext cx="3855392" cy="3855392"/>
            <a:chOff x="2630736" y="676774"/>
            <a:chExt cx="3855392" cy="3855392"/>
          </a:xfrm>
        </p:grpSpPr>
        <p:sp>
          <p:nvSpPr>
            <p:cNvPr id="69" name="Oval 68"/>
            <p:cNvSpPr/>
            <p:nvPr/>
          </p:nvSpPr>
          <p:spPr>
            <a:xfrm>
              <a:off x="3305764" y="1307202"/>
              <a:ext cx="2587184" cy="2587184"/>
            </a:xfrm>
            <a:prstGeom prst="ellipse">
              <a:avLst/>
            </a:prstGeom>
            <a:solidFill>
              <a:srgbClr val="008A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grpSp>
          <p:nvGrpSpPr>
            <p:cNvPr id="70" name="Group 30"/>
            <p:cNvGrpSpPr/>
            <p:nvPr/>
          </p:nvGrpSpPr>
          <p:grpSpPr>
            <a:xfrm>
              <a:off x="2630736" y="676776"/>
              <a:ext cx="3855394" cy="3855392"/>
              <a:chOff x="-2820614" y="2970442"/>
              <a:chExt cx="3855394" cy="3855392"/>
            </a:xfrm>
            <a:solidFill>
              <a:srgbClr val="008AB0"/>
            </a:solidFill>
          </p:grpSpPr>
          <p:grpSp>
            <p:nvGrpSpPr>
              <p:cNvPr id="71" name="Group 31"/>
              <p:cNvGrpSpPr/>
              <p:nvPr/>
            </p:nvGrpSpPr>
            <p:grpSpPr>
              <a:xfrm>
                <a:off x="-2820614" y="2970442"/>
                <a:ext cx="3855392" cy="3855392"/>
                <a:chOff x="2687590" y="665495"/>
                <a:chExt cx="3855392" cy="3855392"/>
              </a:xfrm>
              <a:grpFill/>
            </p:grpSpPr>
            <p:grpSp>
              <p:nvGrpSpPr>
                <p:cNvPr id="79" name="Group 39"/>
                <p:cNvGrpSpPr/>
                <p:nvPr/>
              </p:nvGrpSpPr>
              <p:grpSpPr>
                <a:xfrm>
                  <a:off x="2687590" y="2305070"/>
                  <a:ext cx="3855392" cy="576237"/>
                  <a:chOff x="2694304" y="2269667"/>
                  <a:chExt cx="3855392" cy="576237"/>
                </a:xfrm>
                <a:grpFill/>
              </p:grpSpPr>
              <p:sp>
                <p:nvSpPr>
                  <p:cNvPr id="83" name="Right Arrow 82"/>
                  <p:cNvSpPr/>
                  <p:nvPr/>
                </p:nvSpPr>
                <p:spPr>
                  <a:xfrm>
                    <a:off x="5714815" y="2269667"/>
                    <a:ext cx="834881" cy="576237"/>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sp>
                <p:nvSpPr>
                  <p:cNvPr id="84" name="Right Arrow 83"/>
                  <p:cNvSpPr/>
                  <p:nvPr/>
                </p:nvSpPr>
                <p:spPr>
                  <a:xfrm rot="10800000">
                    <a:off x="2694304" y="2269667"/>
                    <a:ext cx="834881" cy="576237"/>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grpSp>
            <p:grpSp>
              <p:nvGrpSpPr>
                <p:cNvPr id="80" name="Group 40"/>
                <p:cNvGrpSpPr/>
                <p:nvPr/>
              </p:nvGrpSpPr>
              <p:grpSpPr>
                <a:xfrm rot="5400000">
                  <a:off x="2687592" y="2305072"/>
                  <a:ext cx="3855392" cy="576237"/>
                  <a:chOff x="2694304" y="2269667"/>
                  <a:chExt cx="3855392" cy="576237"/>
                </a:xfrm>
                <a:grpFill/>
              </p:grpSpPr>
              <p:sp>
                <p:nvSpPr>
                  <p:cNvPr id="81" name="Right Arrow 80"/>
                  <p:cNvSpPr/>
                  <p:nvPr/>
                </p:nvSpPr>
                <p:spPr>
                  <a:xfrm>
                    <a:off x="5714815" y="2269667"/>
                    <a:ext cx="834881" cy="576237"/>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sp>
                <p:nvSpPr>
                  <p:cNvPr id="82" name="Right Arrow 81"/>
                  <p:cNvSpPr/>
                  <p:nvPr/>
                </p:nvSpPr>
                <p:spPr>
                  <a:xfrm rot="10800000">
                    <a:off x="2694304" y="2269667"/>
                    <a:ext cx="834881" cy="576237"/>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grpSp>
          </p:grpSp>
          <p:grpSp>
            <p:nvGrpSpPr>
              <p:cNvPr id="72" name="Group 32"/>
              <p:cNvGrpSpPr/>
              <p:nvPr/>
            </p:nvGrpSpPr>
            <p:grpSpPr>
              <a:xfrm rot="18900000">
                <a:off x="-2820612" y="2970442"/>
                <a:ext cx="3855392" cy="3855392"/>
                <a:chOff x="2687590" y="665495"/>
                <a:chExt cx="3855392" cy="3855392"/>
              </a:xfrm>
              <a:grpFill/>
            </p:grpSpPr>
            <p:grpSp>
              <p:nvGrpSpPr>
                <p:cNvPr id="73" name="Group 33"/>
                <p:cNvGrpSpPr/>
                <p:nvPr/>
              </p:nvGrpSpPr>
              <p:grpSpPr>
                <a:xfrm>
                  <a:off x="2687590" y="2305070"/>
                  <a:ext cx="3855392" cy="576237"/>
                  <a:chOff x="2694304" y="2269667"/>
                  <a:chExt cx="3855392" cy="576237"/>
                </a:xfrm>
                <a:grpFill/>
              </p:grpSpPr>
              <p:sp>
                <p:nvSpPr>
                  <p:cNvPr id="77" name="Right Arrow 76"/>
                  <p:cNvSpPr/>
                  <p:nvPr/>
                </p:nvSpPr>
                <p:spPr>
                  <a:xfrm>
                    <a:off x="5714815" y="2269667"/>
                    <a:ext cx="834881" cy="576237"/>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sp>
                <p:nvSpPr>
                  <p:cNvPr id="78" name="Right Arrow 77"/>
                  <p:cNvSpPr/>
                  <p:nvPr/>
                </p:nvSpPr>
                <p:spPr>
                  <a:xfrm rot="10800000">
                    <a:off x="2694304" y="2269667"/>
                    <a:ext cx="834881" cy="576237"/>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grpSp>
            <p:grpSp>
              <p:nvGrpSpPr>
                <p:cNvPr id="74" name="Group 34"/>
                <p:cNvGrpSpPr/>
                <p:nvPr/>
              </p:nvGrpSpPr>
              <p:grpSpPr>
                <a:xfrm rot="5400000">
                  <a:off x="2687592" y="2305072"/>
                  <a:ext cx="3855392" cy="576237"/>
                  <a:chOff x="2694304" y="2269667"/>
                  <a:chExt cx="3855392" cy="576237"/>
                </a:xfrm>
                <a:grpFill/>
              </p:grpSpPr>
              <p:sp>
                <p:nvSpPr>
                  <p:cNvPr id="75" name="Right Arrow 74"/>
                  <p:cNvSpPr/>
                  <p:nvPr/>
                </p:nvSpPr>
                <p:spPr>
                  <a:xfrm>
                    <a:off x="5714815" y="2269667"/>
                    <a:ext cx="834881" cy="576237"/>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sp>
                <p:nvSpPr>
                  <p:cNvPr id="76" name="Right Arrow 75"/>
                  <p:cNvSpPr/>
                  <p:nvPr/>
                </p:nvSpPr>
                <p:spPr>
                  <a:xfrm rot="10800000">
                    <a:off x="2694304" y="2269667"/>
                    <a:ext cx="834881" cy="576237"/>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grpSp>
          </p:grpSp>
        </p:grpSp>
      </p:grpSp>
      <p:sp>
        <p:nvSpPr>
          <p:cNvPr id="85" name="Title 1"/>
          <p:cNvSpPr txBox="1">
            <a:spLocks/>
          </p:cNvSpPr>
          <p:nvPr/>
        </p:nvSpPr>
        <p:spPr>
          <a:xfrm>
            <a:off x="1103376" y="448056"/>
            <a:ext cx="7239000" cy="857250"/>
          </a:xfrm>
          <a:prstGeom prst="rect">
            <a:avLst/>
          </a:prstGeom>
        </p:spPr>
        <p:txBody>
          <a:bodyPr vert="horz" wrap="square" lIns="91440" tIns="45720" rIns="91440" bIns="45720" numCol="1" anchor="ctr" anchorCtr="0" compatLnSpc="1">
            <a:prstTxWarp prst="textNoShape">
              <a:avLst/>
            </a:prstTxWarp>
            <a:normAutofit/>
          </a:bodyPr>
          <a:lstStyle/>
          <a:p>
            <a:pPr algn="ctr" eaLnBrk="0" fontAlgn="base" hangingPunct="0">
              <a:spcBef>
                <a:spcPct val="0"/>
              </a:spcBef>
              <a:spcAft>
                <a:spcPct val="0"/>
              </a:spcAft>
              <a:defRPr/>
            </a:pPr>
            <a:endParaRPr lang="en-US" sz="2400" b="1" cap="all" dirty="0">
              <a:solidFill>
                <a:prstClr val="black"/>
              </a:solidFill>
              <a:latin typeface="Arial"/>
              <a:ea typeface="ＭＳ Ｐゴシック" pitchFamily="-65" charset="-128"/>
              <a:cs typeface="Arial"/>
            </a:endParaRPr>
          </a:p>
        </p:txBody>
      </p:sp>
      <p:sp>
        <p:nvSpPr>
          <p:cNvPr id="86" name="Right Arrow 85"/>
          <p:cNvSpPr/>
          <p:nvPr/>
        </p:nvSpPr>
        <p:spPr>
          <a:xfrm>
            <a:off x="4" y="1905111"/>
            <a:ext cx="2363535" cy="1387672"/>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sp>
        <p:nvSpPr>
          <p:cNvPr id="87" name="Right Arrow 86"/>
          <p:cNvSpPr/>
          <p:nvPr/>
        </p:nvSpPr>
        <p:spPr>
          <a:xfrm rot="10800000">
            <a:off x="4597723" y="1905111"/>
            <a:ext cx="4632998" cy="1387672"/>
          </a:xfrm>
          <a:prstGeom prst="rightArrow">
            <a:avLst/>
          </a:prstGeom>
          <a:solidFill>
            <a:srgbClr val="008A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prstClr val="white"/>
              </a:solidFill>
              <a:latin typeface="Arial"/>
              <a:cs typeface="Arial"/>
            </a:endParaRPr>
          </a:p>
        </p:txBody>
      </p:sp>
      <p:sp>
        <p:nvSpPr>
          <p:cNvPr id="88" name="TextBox 87"/>
          <p:cNvSpPr txBox="1"/>
          <p:nvPr/>
        </p:nvSpPr>
        <p:spPr>
          <a:xfrm>
            <a:off x="3692646" y="586597"/>
            <a:ext cx="1762597" cy="646331"/>
          </a:xfrm>
          <a:prstGeom prst="rect">
            <a:avLst/>
          </a:prstGeom>
          <a:noFill/>
        </p:spPr>
        <p:txBody>
          <a:bodyPr wrap="none" rtlCol="0">
            <a:spAutoFit/>
          </a:bodyPr>
          <a:lstStyle/>
          <a:p>
            <a:pPr algn="ctr" defTabSz="914400"/>
            <a:r>
              <a:rPr lang="en-US" dirty="0">
                <a:solidFill>
                  <a:srgbClr val="595959"/>
                </a:solidFill>
                <a:latin typeface="Arial"/>
                <a:cs typeface="Arial"/>
              </a:rPr>
              <a:t>Aging Signs</a:t>
            </a:r>
          </a:p>
          <a:p>
            <a:pPr algn="ctr" defTabSz="914400"/>
            <a:r>
              <a:rPr lang="en-US" dirty="0">
                <a:solidFill>
                  <a:srgbClr val="595959"/>
                </a:solidFill>
                <a:latin typeface="Arial"/>
                <a:cs typeface="Arial"/>
              </a:rPr>
              <a:t>And Symptoms </a:t>
            </a:r>
          </a:p>
        </p:txBody>
      </p:sp>
      <p:sp>
        <p:nvSpPr>
          <p:cNvPr id="89" name="TextBox 88"/>
          <p:cNvSpPr txBox="1"/>
          <p:nvPr/>
        </p:nvSpPr>
        <p:spPr>
          <a:xfrm>
            <a:off x="3692646" y="2359493"/>
            <a:ext cx="1865615" cy="400110"/>
          </a:xfrm>
          <a:prstGeom prst="rect">
            <a:avLst/>
          </a:prstGeom>
          <a:noFill/>
        </p:spPr>
        <p:txBody>
          <a:bodyPr wrap="none" rtlCol="0">
            <a:spAutoFit/>
          </a:bodyPr>
          <a:lstStyle/>
          <a:p>
            <a:pPr algn="ctr" defTabSz="914400"/>
            <a:r>
              <a:rPr lang="en-US" sz="2000" dirty="0">
                <a:solidFill>
                  <a:prstClr val="white"/>
                </a:solidFill>
                <a:latin typeface="Arial"/>
                <a:cs typeface="Arial"/>
              </a:rPr>
              <a:t>Aging Sources</a:t>
            </a:r>
          </a:p>
        </p:txBody>
      </p:sp>
      <p:sp>
        <p:nvSpPr>
          <p:cNvPr id="90" name="Rectangle 2"/>
          <p:cNvSpPr txBox="1">
            <a:spLocks/>
          </p:cNvSpPr>
          <p:nvPr/>
        </p:nvSpPr>
        <p:spPr>
          <a:xfrm>
            <a:off x="470359" y="3598451"/>
            <a:ext cx="2674609" cy="97313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rgbClr val="008AB0"/>
                </a:solidFill>
                <a:latin typeface="+mj-lt"/>
                <a:ea typeface="+mj-ea"/>
                <a:cs typeface="+mj-cs"/>
              </a:defRPr>
            </a:lvl1pPr>
          </a:lstStyle>
          <a:p>
            <a:r>
              <a:rPr lang="en-US" sz="1800" dirty="0">
                <a:solidFill>
                  <a:srgbClr val="747378"/>
                </a:solidFill>
                <a:latin typeface="Arial"/>
                <a:ea typeface="ＭＳ Ｐゴシック" pitchFamily="-72" charset="-128"/>
                <a:cs typeface="Arial"/>
              </a:rPr>
              <a:t>TRADITIONAL APPROACH </a:t>
            </a:r>
            <a:br>
              <a:rPr lang="en-US" sz="1800" dirty="0">
                <a:solidFill>
                  <a:srgbClr val="747378"/>
                </a:solidFill>
                <a:latin typeface="Arial"/>
                <a:ea typeface="ＭＳ Ｐゴシック" pitchFamily="-72" charset="-128"/>
                <a:cs typeface="Arial"/>
              </a:rPr>
            </a:br>
            <a:r>
              <a:rPr lang="en-US" sz="1800" dirty="0">
                <a:solidFill>
                  <a:srgbClr val="747378"/>
                </a:solidFill>
                <a:latin typeface="Arial"/>
                <a:ea typeface="ＭＳ Ｐゴシック" pitchFamily="-72" charset="-128"/>
                <a:cs typeface="Arial"/>
              </a:rPr>
              <a:t>TO ANTI-AGING </a:t>
            </a:r>
            <a:br>
              <a:rPr lang="en-US" sz="1800" dirty="0">
                <a:solidFill>
                  <a:srgbClr val="747378"/>
                </a:solidFill>
                <a:latin typeface="Arial"/>
                <a:ea typeface="ＭＳ Ｐゴシック" pitchFamily="-72" charset="-128"/>
                <a:cs typeface="Arial"/>
              </a:rPr>
            </a:br>
            <a:r>
              <a:rPr lang="en-US" sz="1800" dirty="0">
                <a:solidFill>
                  <a:srgbClr val="747378"/>
                </a:solidFill>
                <a:latin typeface="Arial"/>
                <a:ea typeface="ＭＳ Ｐゴシック" pitchFamily="-72" charset="-128"/>
                <a:cs typeface="Arial"/>
              </a:rPr>
              <a:t>SCIENCE </a:t>
            </a:r>
          </a:p>
        </p:txBody>
      </p:sp>
      <p:sp>
        <p:nvSpPr>
          <p:cNvPr id="91" name="Rectangle 2"/>
          <p:cNvSpPr txBox="1">
            <a:spLocks/>
          </p:cNvSpPr>
          <p:nvPr/>
        </p:nvSpPr>
        <p:spPr>
          <a:xfrm>
            <a:off x="191947" y="100028"/>
            <a:ext cx="3234046" cy="97313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rgbClr val="008AB0"/>
                </a:solidFill>
                <a:latin typeface="+mj-lt"/>
                <a:ea typeface="+mj-ea"/>
                <a:cs typeface="+mj-cs"/>
              </a:defRPr>
            </a:lvl1pPr>
          </a:lstStyle>
          <a:p>
            <a:r>
              <a:rPr lang="en-US" sz="2000" dirty="0">
                <a:latin typeface="Arial"/>
                <a:ea typeface="ＭＳ Ｐゴシック" pitchFamily="-72" charset="-128"/>
                <a:cs typeface="Arial"/>
              </a:rPr>
              <a:t>NU SKIN</a:t>
            </a:r>
            <a:r>
              <a:rPr lang="en-US" sz="2000" baseline="30000" dirty="0">
                <a:latin typeface="Arial"/>
                <a:ea typeface="ＭＳ Ｐゴシック" pitchFamily="-72" charset="-128"/>
                <a:cs typeface="Arial"/>
              </a:rPr>
              <a:t>®</a:t>
            </a:r>
            <a:r>
              <a:rPr lang="en-US" sz="2000" dirty="0">
                <a:latin typeface="Arial"/>
                <a:ea typeface="ＭＳ Ｐゴシック" pitchFamily="-72" charset="-128"/>
                <a:cs typeface="Arial"/>
              </a:rPr>
              <a:t> APPROACH TO ANTI-AGING SCIENCE </a:t>
            </a:r>
          </a:p>
        </p:txBody>
      </p:sp>
      <p:sp>
        <p:nvSpPr>
          <p:cNvPr id="92" name="Rectangle 2"/>
          <p:cNvSpPr txBox="1">
            <a:spLocks/>
          </p:cNvSpPr>
          <p:nvPr/>
        </p:nvSpPr>
        <p:spPr>
          <a:xfrm>
            <a:off x="458600" y="1135543"/>
            <a:ext cx="1904939" cy="291234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b="1" kern="1200">
                <a:solidFill>
                  <a:srgbClr val="008AB0"/>
                </a:solidFill>
                <a:latin typeface="+mj-lt"/>
                <a:ea typeface="+mj-ea"/>
                <a:cs typeface="+mj-cs"/>
              </a:defRPr>
            </a:lvl1pPr>
          </a:lstStyle>
          <a:p>
            <a:pPr>
              <a:lnSpc>
                <a:spcPct val="90000"/>
              </a:lnSpc>
              <a:spcBef>
                <a:spcPts val="600"/>
              </a:spcBef>
              <a:spcAft>
                <a:spcPts val="600"/>
              </a:spcAft>
            </a:pPr>
            <a:r>
              <a:rPr lang="en-US" sz="2000" b="0" dirty="0">
                <a:solidFill>
                  <a:srgbClr val="747378"/>
                </a:solidFill>
                <a:latin typeface="Arial"/>
                <a:ea typeface="ＭＳ Ｐゴシック" pitchFamily="-72" charset="-128"/>
                <a:cs typeface="Arial"/>
              </a:rPr>
              <a:t>Treat signs and symptoms </a:t>
            </a:r>
          </a:p>
        </p:txBody>
      </p:sp>
      <p:sp>
        <p:nvSpPr>
          <p:cNvPr id="93" name="Rectangle 2"/>
          <p:cNvSpPr txBox="1">
            <a:spLocks/>
          </p:cNvSpPr>
          <p:nvPr/>
        </p:nvSpPr>
        <p:spPr>
          <a:xfrm>
            <a:off x="6878949" y="1123345"/>
            <a:ext cx="2166275" cy="291234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b="1" kern="1200">
                <a:solidFill>
                  <a:srgbClr val="008AB0"/>
                </a:solidFill>
                <a:latin typeface="+mj-lt"/>
                <a:ea typeface="+mj-ea"/>
                <a:cs typeface="+mj-cs"/>
              </a:defRPr>
            </a:lvl1pPr>
          </a:lstStyle>
          <a:p>
            <a:pPr>
              <a:lnSpc>
                <a:spcPct val="90000"/>
              </a:lnSpc>
              <a:spcBef>
                <a:spcPts val="600"/>
              </a:spcBef>
              <a:spcAft>
                <a:spcPts val="600"/>
              </a:spcAft>
            </a:pPr>
            <a:r>
              <a:rPr lang="en-US" sz="2000" b="0" dirty="0">
                <a:latin typeface="Arial"/>
                <a:ea typeface="ＭＳ Ｐゴシック" pitchFamily="-72" charset="-128"/>
                <a:cs typeface="Arial"/>
              </a:rPr>
              <a:t>Identify and address the sources of aging</a:t>
            </a:r>
            <a:endParaRPr lang="en-US" sz="2000" b="0" dirty="0">
              <a:solidFill>
                <a:schemeClr val="accent5"/>
              </a:solidFill>
              <a:latin typeface="Arial"/>
              <a:ea typeface="ＭＳ Ｐゴシック" pitchFamily="-72" charset="-128"/>
              <a:cs typeface="Arial"/>
            </a:endParaRPr>
          </a:p>
        </p:txBody>
      </p:sp>
      <p:sp>
        <p:nvSpPr>
          <p:cNvPr id="94" name="Freeform 93"/>
          <p:cNvSpPr>
            <a:spLocks noEditPoints="1"/>
          </p:cNvSpPr>
          <p:nvPr/>
        </p:nvSpPr>
        <p:spPr bwMode="auto">
          <a:xfrm>
            <a:off x="4071388" y="2089987"/>
            <a:ext cx="998932" cy="1006580"/>
          </a:xfrm>
          <a:custGeom>
            <a:avLst/>
            <a:gdLst>
              <a:gd name="T0" fmla="*/ 258 w 1306"/>
              <a:gd name="T1" fmla="*/ 696 h 1316"/>
              <a:gd name="T2" fmla="*/ 126 w 1306"/>
              <a:gd name="T3" fmla="*/ 738 h 1316"/>
              <a:gd name="T4" fmla="*/ 62 w 1306"/>
              <a:gd name="T5" fmla="*/ 870 h 1316"/>
              <a:gd name="T6" fmla="*/ 140 w 1306"/>
              <a:gd name="T7" fmla="*/ 1070 h 1316"/>
              <a:gd name="T8" fmla="*/ 432 w 1306"/>
              <a:gd name="T9" fmla="*/ 924 h 1316"/>
              <a:gd name="T10" fmla="*/ 358 w 1306"/>
              <a:gd name="T11" fmla="*/ 732 h 1316"/>
              <a:gd name="T12" fmla="*/ 144 w 1306"/>
              <a:gd name="T13" fmla="*/ 510 h 1316"/>
              <a:gd name="T14" fmla="*/ 38 w 1306"/>
              <a:gd name="T15" fmla="*/ 604 h 1316"/>
              <a:gd name="T16" fmla="*/ 8 w 1306"/>
              <a:gd name="T17" fmla="*/ 788 h 1316"/>
              <a:gd name="T18" fmla="*/ 56 w 1306"/>
              <a:gd name="T19" fmla="*/ 686 h 1316"/>
              <a:gd name="T20" fmla="*/ 150 w 1306"/>
              <a:gd name="T21" fmla="*/ 588 h 1316"/>
              <a:gd name="T22" fmla="*/ 288 w 1306"/>
              <a:gd name="T23" fmla="*/ 562 h 1316"/>
              <a:gd name="T24" fmla="*/ 440 w 1306"/>
              <a:gd name="T25" fmla="*/ 636 h 1316"/>
              <a:gd name="T26" fmla="*/ 488 w 1306"/>
              <a:gd name="T27" fmla="*/ 766 h 1316"/>
              <a:gd name="T28" fmla="*/ 522 w 1306"/>
              <a:gd name="T29" fmla="*/ 652 h 1316"/>
              <a:gd name="T30" fmla="*/ 428 w 1306"/>
              <a:gd name="T31" fmla="*/ 526 h 1316"/>
              <a:gd name="T32" fmla="*/ 1216 w 1306"/>
              <a:gd name="T33" fmla="*/ 542 h 1316"/>
              <a:gd name="T34" fmla="*/ 1060 w 1306"/>
              <a:gd name="T35" fmla="*/ 488 h 1316"/>
              <a:gd name="T36" fmla="*/ 902 w 1306"/>
              <a:gd name="T37" fmla="*/ 516 h 1316"/>
              <a:gd name="T38" fmla="*/ 788 w 1306"/>
              <a:gd name="T39" fmla="*/ 636 h 1316"/>
              <a:gd name="T40" fmla="*/ 820 w 1306"/>
              <a:gd name="T41" fmla="*/ 766 h 1316"/>
              <a:gd name="T42" fmla="*/ 854 w 1306"/>
              <a:gd name="T43" fmla="*/ 656 h 1316"/>
              <a:gd name="T44" fmla="*/ 1000 w 1306"/>
              <a:gd name="T45" fmla="*/ 566 h 1316"/>
              <a:gd name="T46" fmla="*/ 1142 w 1306"/>
              <a:gd name="T47" fmla="*/ 580 h 1316"/>
              <a:gd name="T48" fmla="*/ 1240 w 1306"/>
              <a:gd name="T49" fmla="*/ 666 h 1316"/>
              <a:gd name="T50" fmla="*/ 1292 w 1306"/>
              <a:gd name="T51" fmla="*/ 820 h 1316"/>
              <a:gd name="T52" fmla="*/ 1276 w 1306"/>
              <a:gd name="T53" fmla="*/ 620 h 1316"/>
              <a:gd name="T54" fmla="*/ 1040 w 1306"/>
              <a:gd name="T55" fmla="*/ 698 h 1316"/>
              <a:gd name="T56" fmla="*/ 918 w 1306"/>
              <a:gd name="T57" fmla="*/ 766 h 1316"/>
              <a:gd name="T58" fmla="*/ 924 w 1306"/>
              <a:gd name="T59" fmla="*/ 1260 h 1316"/>
              <a:gd name="T60" fmla="*/ 1198 w 1306"/>
              <a:gd name="T61" fmla="*/ 1028 h 1316"/>
              <a:gd name="T62" fmla="*/ 1238 w 1306"/>
              <a:gd name="T63" fmla="*/ 830 h 1316"/>
              <a:gd name="T64" fmla="*/ 1154 w 1306"/>
              <a:gd name="T65" fmla="*/ 720 h 1316"/>
              <a:gd name="T66" fmla="*/ 1022 w 1306"/>
              <a:gd name="T67" fmla="*/ 342 h 1316"/>
              <a:gd name="T68" fmla="*/ 1196 w 1306"/>
              <a:gd name="T69" fmla="*/ 402 h 1316"/>
              <a:gd name="T70" fmla="*/ 1300 w 1306"/>
              <a:gd name="T71" fmla="*/ 548 h 1316"/>
              <a:gd name="T72" fmla="*/ 1258 w 1306"/>
              <a:gd name="T73" fmla="*/ 398 h 1316"/>
              <a:gd name="T74" fmla="*/ 1130 w 1306"/>
              <a:gd name="T75" fmla="*/ 204 h 1316"/>
              <a:gd name="T76" fmla="*/ 944 w 1306"/>
              <a:gd name="T77" fmla="*/ 68 h 1316"/>
              <a:gd name="T78" fmla="*/ 716 w 1306"/>
              <a:gd name="T79" fmla="*/ 2 h 1316"/>
              <a:gd name="T80" fmla="*/ 502 w 1306"/>
              <a:gd name="T81" fmla="*/ 18 h 1316"/>
              <a:gd name="T82" fmla="*/ 286 w 1306"/>
              <a:gd name="T83" fmla="*/ 112 h 1316"/>
              <a:gd name="T84" fmla="*/ 120 w 1306"/>
              <a:gd name="T85" fmla="*/ 272 h 1316"/>
              <a:gd name="T86" fmla="*/ 18 w 1306"/>
              <a:gd name="T87" fmla="*/ 482 h 1316"/>
              <a:gd name="T88" fmla="*/ 32 w 1306"/>
              <a:gd name="T89" fmla="*/ 492 h 1316"/>
              <a:gd name="T90" fmla="*/ 164 w 1306"/>
              <a:gd name="T91" fmla="*/ 368 h 1316"/>
              <a:gd name="T92" fmla="*/ 338 w 1306"/>
              <a:gd name="T93" fmla="*/ 348 h 1316"/>
              <a:gd name="T94" fmla="*/ 486 w 1306"/>
              <a:gd name="T95" fmla="*/ 420 h 1316"/>
              <a:gd name="T96" fmla="*/ 578 w 1306"/>
              <a:gd name="T97" fmla="*/ 608 h 1316"/>
              <a:gd name="T98" fmla="*/ 624 w 1306"/>
              <a:gd name="T99" fmla="*/ 578 h 1316"/>
              <a:gd name="T100" fmla="*/ 530 w 1306"/>
              <a:gd name="T101" fmla="*/ 358 h 1316"/>
              <a:gd name="T102" fmla="*/ 306 w 1306"/>
              <a:gd name="T103" fmla="*/ 262 h 1316"/>
              <a:gd name="T104" fmla="*/ 426 w 1306"/>
              <a:gd name="T105" fmla="*/ 126 h 1316"/>
              <a:gd name="T106" fmla="*/ 600 w 1306"/>
              <a:gd name="T107" fmla="*/ 56 h 1316"/>
              <a:gd name="T108" fmla="*/ 734 w 1306"/>
              <a:gd name="T109" fmla="*/ 62 h 1316"/>
              <a:gd name="T110" fmla="*/ 900 w 1306"/>
              <a:gd name="T111" fmla="*/ 142 h 1316"/>
              <a:gd name="T112" fmla="*/ 970 w 1306"/>
              <a:gd name="T113" fmla="*/ 264 h 1316"/>
              <a:gd name="T114" fmla="*/ 778 w 1306"/>
              <a:gd name="T115" fmla="*/ 358 h 1316"/>
              <a:gd name="T116" fmla="*/ 680 w 1306"/>
              <a:gd name="T117" fmla="*/ 614 h 1316"/>
              <a:gd name="T118" fmla="*/ 732 w 1306"/>
              <a:gd name="T119" fmla="*/ 586 h 1316"/>
              <a:gd name="T120" fmla="*/ 834 w 1306"/>
              <a:gd name="T121" fmla="*/ 408 h 1316"/>
              <a:gd name="T122" fmla="*/ 994 w 1306"/>
              <a:gd name="T123" fmla="*/ 344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6" h="1316">
                <a:moveTo>
                  <a:pt x="340" y="720"/>
                </a:moveTo>
                <a:lnTo>
                  <a:pt x="340" y="720"/>
                </a:lnTo>
                <a:lnTo>
                  <a:pt x="326" y="714"/>
                </a:lnTo>
                <a:lnTo>
                  <a:pt x="312" y="708"/>
                </a:lnTo>
                <a:lnTo>
                  <a:pt x="286" y="700"/>
                </a:lnTo>
                <a:lnTo>
                  <a:pt x="266" y="698"/>
                </a:lnTo>
                <a:lnTo>
                  <a:pt x="258" y="696"/>
                </a:lnTo>
                <a:lnTo>
                  <a:pt x="258" y="696"/>
                </a:lnTo>
                <a:lnTo>
                  <a:pt x="238" y="696"/>
                </a:lnTo>
                <a:lnTo>
                  <a:pt x="218" y="698"/>
                </a:lnTo>
                <a:lnTo>
                  <a:pt x="200" y="702"/>
                </a:lnTo>
                <a:lnTo>
                  <a:pt x="182" y="706"/>
                </a:lnTo>
                <a:lnTo>
                  <a:pt x="168" y="712"/>
                </a:lnTo>
                <a:lnTo>
                  <a:pt x="152" y="720"/>
                </a:lnTo>
                <a:lnTo>
                  <a:pt x="140" y="728"/>
                </a:lnTo>
                <a:lnTo>
                  <a:pt x="126" y="738"/>
                </a:lnTo>
                <a:lnTo>
                  <a:pt x="116" y="748"/>
                </a:lnTo>
                <a:lnTo>
                  <a:pt x="106" y="758"/>
                </a:lnTo>
                <a:lnTo>
                  <a:pt x="90" y="782"/>
                </a:lnTo>
                <a:lnTo>
                  <a:pt x="76" y="806"/>
                </a:lnTo>
                <a:lnTo>
                  <a:pt x="68" y="830"/>
                </a:lnTo>
                <a:lnTo>
                  <a:pt x="68" y="830"/>
                </a:lnTo>
                <a:lnTo>
                  <a:pt x="64" y="848"/>
                </a:lnTo>
                <a:lnTo>
                  <a:pt x="62" y="870"/>
                </a:lnTo>
                <a:lnTo>
                  <a:pt x="62" y="892"/>
                </a:lnTo>
                <a:lnTo>
                  <a:pt x="64" y="916"/>
                </a:lnTo>
                <a:lnTo>
                  <a:pt x="70" y="942"/>
                </a:lnTo>
                <a:lnTo>
                  <a:pt x="80" y="968"/>
                </a:lnTo>
                <a:lnTo>
                  <a:pt x="92" y="998"/>
                </a:lnTo>
                <a:lnTo>
                  <a:pt x="110" y="1028"/>
                </a:lnTo>
                <a:lnTo>
                  <a:pt x="110" y="1028"/>
                </a:lnTo>
                <a:lnTo>
                  <a:pt x="140" y="1070"/>
                </a:lnTo>
                <a:lnTo>
                  <a:pt x="174" y="1110"/>
                </a:lnTo>
                <a:lnTo>
                  <a:pt x="210" y="1146"/>
                </a:lnTo>
                <a:lnTo>
                  <a:pt x="250" y="1178"/>
                </a:lnTo>
                <a:lnTo>
                  <a:pt x="292" y="1208"/>
                </a:lnTo>
                <a:lnTo>
                  <a:pt x="336" y="1236"/>
                </a:lnTo>
                <a:lnTo>
                  <a:pt x="384" y="1260"/>
                </a:lnTo>
                <a:lnTo>
                  <a:pt x="432" y="1280"/>
                </a:lnTo>
                <a:lnTo>
                  <a:pt x="432" y="924"/>
                </a:lnTo>
                <a:lnTo>
                  <a:pt x="432" y="924"/>
                </a:lnTo>
                <a:lnTo>
                  <a:pt x="430" y="882"/>
                </a:lnTo>
                <a:lnTo>
                  <a:pt x="424" y="846"/>
                </a:lnTo>
                <a:lnTo>
                  <a:pt x="416" y="816"/>
                </a:lnTo>
                <a:lnTo>
                  <a:pt x="404" y="788"/>
                </a:lnTo>
                <a:lnTo>
                  <a:pt x="390" y="766"/>
                </a:lnTo>
                <a:lnTo>
                  <a:pt x="374" y="748"/>
                </a:lnTo>
                <a:lnTo>
                  <a:pt x="358" y="732"/>
                </a:lnTo>
                <a:lnTo>
                  <a:pt x="340" y="720"/>
                </a:lnTo>
                <a:close/>
                <a:moveTo>
                  <a:pt x="278" y="488"/>
                </a:moveTo>
                <a:lnTo>
                  <a:pt x="278" y="488"/>
                </a:lnTo>
                <a:lnTo>
                  <a:pt x="246" y="488"/>
                </a:lnTo>
                <a:lnTo>
                  <a:pt x="218" y="492"/>
                </a:lnTo>
                <a:lnTo>
                  <a:pt x="190" y="496"/>
                </a:lnTo>
                <a:lnTo>
                  <a:pt x="166" y="502"/>
                </a:lnTo>
                <a:lnTo>
                  <a:pt x="144" y="510"/>
                </a:lnTo>
                <a:lnTo>
                  <a:pt x="124" y="520"/>
                </a:lnTo>
                <a:lnTo>
                  <a:pt x="106" y="530"/>
                </a:lnTo>
                <a:lnTo>
                  <a:pt x="90" y="542"/>
                </a:lnTo>
                <a:lnTo>
                  <a:pt x="90" y="542"/>
                </a:lnTo>
                <a:lnTo>
                  <a:pt x="76" y="556"/>
                </a:lnTo>
                <a:lnTo>
                  <a:pt x="58" y="576"/>
                </a:lnTo>
                <a:lnTo>
                  <a:pt x="48" y="590"/>
                </a:lnTo>
                <a:lnTo>
                  <a:pt x="38" y="604"/>
                </a:lnTo>
                <a:lnTo>
                  <a:pt x="30" y="620"/>
                </a:lnTo>
                <a:lnTo>
                  <a:pt x="22" y="638"/>
                </a:lnTo>
                <a:lnTo>
                  <a:pt x="16" y="660"/>
                </a:lnTo>
                <a:lnTo>
                  <a:pt x="10" y="682"/>
                </a:lnTo>
                <a:lnTo>
                  <a:pt x="6" y="706"/>
                </a:lnTo>
                <a:lnTo>
                  <a:pt x="4" y="730"/>
                </a:lnTo>
                <a:lnTo>
                  <a:pt x="4" y="758"/>
                </a:lnTo>
                <a:lnTo>
                  <a:pt x="8" y="788"/>
                </a:lnTo>
                <a:lnTo>
                  <a:pt x="14" y="820"/>
                </a:lnTo>
                <a:lnTo>
                  <a:pt x="24" y="854"/>
                </a:lnTo>
                <a:lnTo>
                  <a:pt x="24" y="854"/>
                </a:lnTo>
                <a:lnTo>
                  <a:pt x="26" y="808"/>
                </a:lnTo>
                <a:lnTo>
                  <a:pt x="30" y="768"/>
                </a:lnTo>
                <a:lnTo>
                  <a:pt x="38" y="736"/>
                </a:lnTo>
                <a:lnTo>
                  <a:pt x="46" y="708"/>
                </a:lnTo>
                <a:lnTo>
                  <a:pt x="56" y="686"/>
                </a:lnTo>
                <a:lnTo>
                  <a:pt x="66" y="666"/>
                </a:lnTo>
                <a:lnTo>
                  <a:pt x="80" y="648"/>
                </a:lnTo>
                <a:lnTo>
                  <a:pt x="92" y="634"/>
                </a:lnTo>
                <a:lnTo>
                  <a:pt x="92" y="634"/>
                </a:lnTo>
                <a:lnTo>
                  <a:pt x="106" y="620"/>
                </a:lnTo>
                <a:lnTo>
                  <a:pt x="120" y="606"/>
                </a:lnTo>
                <a:lnTo>
                  <a:pt x="136" y="596"/>
                </a:lnTo>
                <a:lnTo>
                  <a:pt x="150" y="588"/>
                </a:lnTo>
                <a:lnTo>
                  <a:pt x="166" y="580"/>
                </a:lnTo>
                <a:lnTo>
                  <a:pt x="180" y="574"/>
                </a:lnTo>
                <a:lnTo>
                  <a:pt x="206" y="566"/>
                </a:lnTo>
                <a:lnTo>
                  <a:pt x="230" y="562"/>
                </a:lnTo>
                <a:lnTo>
                  <a:pt x="248" y="562"/>
                </a:lnTo>
                <a:lnTo>
                  <a:pt x="266" y="562"/>
                </a:lnTo>
                <a:lnTo>
                  <a:pt x="266" y="562"/>
                </a:lnTo>
                <a:lnTo>
                  <a:pt x="288" y="562"/>
                </a:lnTo>
                <a:lnTo>
                  <a:pt x="308" y="566"/>
                </a:lnTo>
                <a:lnTo>
                  <a:pt x="326" y="568"/>
                </a:lnTo>
                <a:lnTo>
                  <a:pt x="342" y="574"/>
                </a:lnTo>
                <a:lnTo>
                  <a:pt x="358" y="578"/>
                </a:lnTo>
                <a:lnTo>
                  <a:pt x="374" y="586"/>
                </a:lnTo>
                <a:lnTo>
                  <a:pt x="400" y="600"/>
                </a:lnTo>
                <a:lnTo>
                  <a:pt x="422" y="618"/>
                </a:lnTo>
                <a:lnTo>
                  <a:pt x="440" y="636"/>
                </a:lnTo>
                <a:lnTo>
                  <a:pt x="454" y="656"/>
                </a:lnTo>
                <a:lnTo>
                  <a:pt x="464" y="678"/>
                </a:lnTo>
                <a:lnTo>
                  <a:pt x="464" y="678"/>
                </a:lnTo>
                <a:lnTo>
                  <a:pt x="472" y="694"/>
                </a:lnTo>
                <a:lnTo>
                  <a:pt x="478" y="710"/>
                </a:lnTo>
                <a:lnTo>
                  <a:pt x="484" y="740"/>
                </a:lnTo>
                <a:lnTo>
                  <a:pt x="486" y="760"/>
                </a:lnTo>
                <a:lnTo>
                  <a:pt x="488" y="766"/>
                </a:lnTo>
                <a:lnTo>
                  <a:pt x="488" y="1296"/>
                </a:lnTo>
                <a:lnTo>
                  <a:pt x="488" y="1296"/>
                </a:lnTo>
                <a:lnTo>
                  <a:pt x="528" y="1306"/>
                </a:lnTo>
                <a:lnTo>
                  <a:pt x="528" y="708"/>
                </a:lnTo>
                <a:lnTo>
                  <a:pt x="528" y="708"/>
                </a:lnTo>
                <a:lnTo>
                  <a:pt x="528" y="688"/>
                </a:lnTo>
                <a:lnTo>
                  <a:pt x="526" y="670"/>
                </a:lnTo>
                <a:lnTo>
                  <a:pt x="522" y="652"/>
                </a:lnTo>
                <a:lnTo>
                  <a:pt x="518" y="636"/>
                </a:lnTo>
                <a:lnTo>
                  <a:pt x="512" y="620"/>
                </a:lnTo>
                <a:lnTo>
                  <a:pt x="506" y="606"/>
                </a:lnTo>
                <a:lnTo>
                  <a:pt x="498" y="594"/>
                </a:lnTo>
                <a:lnTo>
                  <a:pt x="490" y="580"/>
                </a:lnTo>
                <a:lnTo>
                  <a:pt x="470" y="560"/>
                </a:lnTo>
                <a:lnTo>
                  <a:pt x="450" y="542"/>
                </a:lnTo>
                <a:lnTo>
                  <a:pt x="428" y="526"/>
                </a:lnTo>
                <a:lnTo>
                  <a:pt x="404" y="516"/>
                </a:lnTo>
                <a:lnTo>
                  <a:pt x="380" y="506"/>
                </a:lnTo>
                <a:lnTo>
                  <a:pt x="358" y="500"/>
                </a:lnTo>
                <a:lnTo>
                  <a:pt x="336" y="494"/>
                </a:lnTo>
                <a:lnTo>
                  <a:pt x="318" y="490"/>
                </a:lnTo>
                <a:lnTo>
                  <a:pt x="290" y="488"/>
                </a:lnTo>
                <a:lnTo>
                  <a:pt x="278" y="488"/>
                </a:lnTo>
                <a:close/>
                <a:moveTo>
                  <a:pt x="1216" y="542"/>
                </a:moveTo>
                <a:lnTo>
                  <a:pt x="1216" y="542"/>
                </a:lnTo>
                <a:lnTo>
                  <a:pt x="1200" y="530"/>
                </a:lnTo>
                <a:lnTo>
                  <a:pt x="1182" y="520"/>
                </a:lnTo>
                <a:lnTo>
                  <a:pt x="1162" y="510"/>
                </a:lnTo>
                <a:lnTo>
                  <a:pt x="1140" y="502"/>
                </a:lnTo>
                <a:lnTo>
                  <a:pt x="1116" y="496"/>
                </a:lnTo>
                <a:lnTo>
                  <a:pt x="1090" y="492"/>
                </a:lnTo>
                <a:lnTo>
                  <a:pt x="1060" y="488"/>
                </a:lnTo>
                <a:lnTo>
                  <a:pt x="1028" y="488"/>
                </a:lnTo>
                <a:lnTo>
                  <a:pt x="1028" y="488"/>
                </a:lnTo>
                <a:lnTo>
                  <a:pt x="1018" y="488"/>
                </a:lnTo>
                <a:lnTo>
                  <a:pt x="990" y="490"/>
                </a:lnTo>
                <a:lnTo>
                  <a:pt x="970" y="494"/>
                </a:lnTo>
                <a:lnTo>
                  <a:pt x="948" y="500"/>
                </a:lnTo>
                <a:lnTo>
                  <a:pt x="926" y="506"/>
                </a:lnTo>
                <a:lnTo>
                  <a:pt x="902" y="516"/>
                </a:lnTo>
                <a:lnTo>
                  <a:pt x="880" y="526"/>
                </a:lnTo>
                <a:lnTo>
                  <a:pt x="858" y="542"/>
                </a:lnTo>
                <a:lnTo>
                  <a:pt x="836" y="560"/>
                </a:lnTo>
                <a:lnTo>
                  <a:pt x="816" y="580"/>
                </a:lnTo>
                <a:lnTo>
                  <a:pt x="808" y="594"/>
                </a:lnTo>
                <a:lnTo>
                  <a:pt x="800" y="606"/>
                </a:lnTo>
                <a:lnTo>
                  <a:pt x="794" y="620"/>
                </a:lnTo>
                <a:lnTo>
                  <a:pt x="788" y="636"/>
                </a:lnTo>
                <a:lnTo>
                  <a:pt x="784" y="652"/>
                </a:lnTo>
                <a:lnTo>
                  <a:pt x="780" y="670"/>
                </a:lnTo>
                <a:lnTo>
                  <a:pt x="778" y="688"/>
                </a:lnTo>
                <a:lnTo>
                  <a:pt x="778" y="708"/>
                </a:lnTo>
                <a:lnTo>
                  <a:pt x="778" y="1306"/>
                </a:lnTo>
                <a:lnTo>
                  <a:pt x="778" y="1306"/>
                </a:lnTo>
                <a:lnTo>
                  <a:pt x="820" y="1296"/>
                </a:lnTo>
                <a:lnTo>
                  <a:pt x="820" y="766"/>
                </a:lnTo>
                <a:lnTo>
                  <a:pt x="820" y="766"/>
                </a:lnTo>
                <a:lnTo>
                  <a:pt x="820" y="760"/>
                </a:lnTo>
                <a:lnTo>
                  <a:pt x="822" y="740"/>
                </a:lnTo>
                <a:lnTo>
                  <a:pt x="828" y="710"/>
                </a:lnTo>
                <a:lnTo>
                  <a:pt x="834" y="694"/>
                </a:lnTo>
                <a:lnTo>
                  <a:pt x="842" y="678"/>
                </a:lnTo>
                <a:lnTo>
                  <a:pt x="842" y="678"/>
                </a:lnTo>
                <a:lnTo>
                  <a:pt x="854" y="656"/>
                </a:lnTo>
                <a:lnTo>
                  <a:pt x="868" y="636"/>
                </a:lnTo>
                <a:lnTo>
                  <a:pt x="886" y="618"/>
                </a:lnTo>
                <a:lnTo>
                  <a:pt x="908" y="600"/>
                </a:lnTo>
                <a:lnTo>
                  <a:pt x="934" y="586"/>
                </a:lnTo>
                <a:lnTo>
                  <a:pt x="948" y="578"/>
                </a:lnTo>
                <a:lnTo>
                  <a:pt x="964" y="574"/>
                </a:lnTo>
                <a:lnTo>
                  <a:pt x="982" y="568"/>
                </a:lnTo>
                <a:lnTo>
                  <a:pt x="1000" y="566"/>
                </a:lnTo>
                <a:lnTo>
                  <a:pt x="1020" y="562"/>
                </a:lnTo>
                <a:lnTo>
                  <a:pt x="1042" y="562"/>
                </a:lnTo>
                <a:lnTo>
                  <a:pt x="1042" y="562"/>
                </a:lnTo>
                <a:lnTo>
                  <a:pt x="1058" y="562"/>
                </a:lnTo>
                <a:lnTo>
                  <a:pt x="1076" y="562"/>
                </a:lnTo>
                <a:lnTo>
                  <a:pt x="1100" y="566"/>
                </a:lnTo>
                <a:lnTo>
                  <a:pt x="1128" y="574"/>
                </a:lnTo>
                <a:lnTo>
                  <a:pt x="1142" y="580"/>
                </a:lnTo>
                <a:lnTo>
                  <a:pt x="1156" y="588"/>
                </a:lnTo>
                <a:lnTo>
                  <a:pt x="1172" y="596"/>
                </a:lnTo>
                <a:lnTo>
                  <a:pt x="1186" y="606"/>
                </a:lnTo>
                <a:lnTo>
                  <a:pt x="1200" y="620"/>
                </a:lnTo>
                <a:lnTo>
                  <a:pt x="1214" y="634"/>
                </a:lnTo>
                <a:lnTo>
                  <a:pt x="1214" y="634"/>
                </a:lnTo>
                <a:lnTo>
                  <a:pt x="1228" y="648"/>
                </a:lnTo>
                <a:lnTo>
                  <a:pt x="1240" y="666"/>
                </a:lnTo>
                <a:lnTo>
                  <a:pt x="1252" y="686"/>
                </a:lnTo>
                <a:lnTo>
                  <a:pt x="1262" y="708"/>
                </a:lnTo>
                <a:lnTo>
                  <a:pt x="1270" y="736"/>
                </a:lnTo>
                <a:lnTo>
                  <a:pt x="1276" y="768"/>
                </a:lnTo>
                <a:lnTo>
                  <a:pt x="1280" y="808"/>
                </a:lnTo>
                <a:lnTo>
                  <a:pt x="1282" y="854"/>
                </a:lnTo>
                <a:lnTo>
                  <a:pt x="1282" y="854"/>
                </a:lnTo>
                <a:lnTo>
                  <a:pt x="1292" y="820"/>
                </a:lnTo>
                <a:lnTo>
                  <a:pt x="1298" y="788"/>
                </a:lnTo>
                <a:lnTo>
                  <a:pt x="1302" y="758"/>
                </a:lnTo>
                <a:lnTo>
                  <a:pt x="1302" y="730"/>
                </a:lnTo>
                <a:lnTo>
                  <a:pt x="1300" y="706"/>
                </a:lnTo>
                <a:lnTo>
                  <a:pt x="1298" y="682"/>
                </a:lnTo>
                <a:lnTo>
                  <a:pt x="1292" y="660"/>
                </a:lnTo>
                <a:lnTo>
                  <a:pt x="1284" y="638"/>
                </a:lnTo>
                <a:lnTo>
                  <a:pt x="1276" y="620"/>
                </a:lnTo>
                <a:lnTo>
                  <a:pt x="1268" y="604"/>
                </a:lnTo>
                <a:lnTo>
                  <a:pt x="1258" y="590"/>
                </a:lnTo>
                <a:lnTo>
                  <a:pt x="1250" y="576"/>
                </a:lnTo>
                <a:lnTo>
                  <a:pt x="1232" y="556"/>
                </a:lnTo>
                <a:lnTo>
                  <a:pt x="1216" y="542"/>
                </a:lnTo>
                <a:close/>
                <a:moveTo>
                  <a:pt x="1048" y="696"/>
                </a:moveTo>
                <a:lnTo>
                  <a:pt x="1048" y="696"/>
                </a:lnTo>
                <a:lnTo>
                  <a:pt x="1040" y="698"/>
                </a:lnTo>
                <a:lnTo>
                  <a:pt x="1022" y="700"/>
                </a:lnTo>
                <a:lnTo>
                  <a:pt x="994" y="708"/>
                </a:lnTo>
                <a:lnTo>
                  <a:pt x="980" y="714"/>
                </a:lnTo>
                <a:lnTo>
                  <a:pt x="966" y="720"/>
                </a:lnTo>
                <a:lnTo>
                  <a:pt x="966" y="720"/>
                </a:lnTo>
                <a:lnTo>
                  <a:pt x="950" y="732"/>
                </a:lnTo>
                <a:lnTo>
                  <a:pt x="932" y="748"/>
                </a:lnTo>
                <a:lnTo>
                  <a:pt x="918" y="766"/>
                </a:lnTo>
                <a:lnTo>
                  <a:pt x="904" y="788"/>
                </a:lnTo>
                <a:lnTo>
                  <a:pt x="892" y="816"/>
                </a:lnTo>
                <a:lnTo>
                  <a:pt x="882" y="846"/>
                </a:lnTo>
                <a:lnTo>
                  <a:pt x="876" y="882"/>
                </a:lnTo>
                <a:lnTo>
                  <a:pt x="874" y="924"/>
                </a:lnTo>
                <a:lnTo>
                  <a:pt x="874" y="1280"/>
                </a:lnTo>
                <a:lnTo>
                  <a:pt x="874" y="1280"/>
                </a:lnTo>
                <a:lnTo>
                  <a:pt x="924" y="1260"/>
                </a:lnTo>
                <a:lnTo>
                  <a:pt x="970" y="1236"/>
                </a:lnTo>
                <a:lnTo>
                  <a:pt x="1014" y="1208"/>
                </a:lnTo>
                <a:lnTo>
                  <a:pt x="1056" y="1178"/>
                </a:lnTo>
                <a:lnTo>
                  <a:pt x="1096" y="1146"/>
                </a:lnTo>
                <a:lnTo>
                  <a:pt x="1132" y="1110"/>
                </a:lnTo>
                <a:lnTo>
                  <a:pt x="1166" y="1070"/>
                </a:lnTo>
                <a:lnTo>
                  <a:pt x="1198" y="1028"/>
                </a:lnTo>
                <a:lnTo>
                  <a:pt x="1198" y="1028"/>
                </a:lnTo>
                <a:lnTo>
                  <a:pt x="1214" y="998"/>
                </a:lnTo>
                <a:lnTo>
                  <a:pt x="1228" y="968"/>
                </a:lnTo>
                <a:lnTo>
                  <a:pt x="1236" y="942"/>
                </a:lnTo>
                <a:lnTo>
                  <a:pt x="1242" y="916"/>
                </a:lnTo>
                <a:lnTo>
                  <a:pt x="1244" y="892"/>
                </a:lnTo>
                <a:lnTo>
                  <a:pt x="1244" y="870"/>
                </a:lnTo>
                <a:lnTo>
                  <a:pt x="1242" y="848"/>
                </a:lnTo>
                <a:lnTo>
                  <a:pt x="1238" y="830"/>
                </a:lnTo>
                <a:lnTo>
                  <a:pt x="1238" y="830"/>
                </a:lnTo>
                <a:lnTo>
                  <a:pt x="1230" y="806"/>
                </a:lnTo>
                <a:lnTo>
                  <a:pt x="1218" y="782"/>
                </a:lnTo>
                <a:lnTo>
                  <a:pt x="1200" y="758"/>
                </a:lnTo>
                <a:lnTo>
                  <a:pt x="1190" y="748"/>
                </a:lnTo>
                <a:lnTo>
                  <a:pt x="1180" y="738"/>
                </a:lnTo>
                <a:lnTo>
                  <a:pt x="1168" y="728"/>
                </a:lnTo>
                <a:lnTo>
                  <a:pt x="1154" y="720"/>
                </a:lnTo>
                <a:lnTo>
                  <a:pt x="1140" y="712"/>
                </a:lnTo>
                <a:lnTo>
                  <a:pt x="1124" y="706"/>
                </a:lnTo>
                <a:lnTo>
                  <a:pt x="1106" y="702"/>
                </a:lnTo>
                <a:lnTo>
                  <a:pt x="1088" y="698"/>
                </a:lnTo>
                <a:lnTo>
                  <a:pt x="1070" y="696"/>
                </a:lnTo>
                <a:lnTo>
                  <a:pt x="1048" y="696"/>
                </a:lnTo>
                <a:close/>
                <a:moveTo>
                  <a:pt x="1022" y="342"/>
                </a:moveTo>
                <a:lnTo>
                  <a:pt x="1022" y="342"/>
                </a:lnTo>
                <a:lnTo>
                  <a:pt x="1042" y="342"/>
                </a:lnTo>
                <a:lnTo>
                  <a:pt x="1064" y="344"/>
                </a:lnTo>
                <a:lnTo>
                  <a:pt x="1092" y="350"/>
                </a:lnTo>
                <a:lnTo>
                  <a:pt x="1126" y="362"/>
                </a:lnTo>
                <a:lnTo>
                  <a:pt x="1142" y="368"/>
                </a:lnTo>
                <a:lnTo>
                  <a:pt x="1160" y="378"/>
                </a:lnTo>
                <a:lnTo>
                  <a:pt x="1178" y="388"/>
                </a:lnTo>
                <a:lnTo>
                  <a:pt x="1196" y="402"/>
                </a:lnTo>
                <a:lnTo>
                  <a:pt x="1214" y="418"/>
                </a:lnTo>
                <a:lnTo>
                  <a:pt x="1232" y="434"/>
                </a:lnTo>
                <a:lnTo>
                  <a:pt x="1232" y="434"/>
                </a:lnTo>
                <a:lnTo>
                  <a:pt x="1254" y="462"/>
                </a:lnTo>
                <a:lnTo>
                  <a:pt x="1274" y="492"/>
                </a:lnTo>
                <a:lnTo>
                  <a:pt x="1284" y="510"/>
                </a:lnTo>
                <a:lnTo>
                  <a:pt x="1292" y="528"/>
                </a:lnTo>
                <a:lnTo>
                  <a:pt x="1300" y="548"/>
                </a:lnTo>
                <a:lnTo>
                  <a:pt x="1306" y="570"/>
                </a:lnTo>
                <a:lnTo>
                  <a:pt x="1306" y="570"/>
                </a:lnTo>
                <a:lnTo>
                  <a:pt x="1302" y="540"/>
                </a:lnTo>
                <a:lnTo>
                  <a:pt x="1296" y="510"/>
                </a:lnTo>
                <a:lnTo>
                  <a:pt x="1288" y="482"/>
                </a:lnTo>
                <a:lnTo>
                  <a:pt x="1280" y="452"/>
                </a:lnTo>
                <a:lnTo>
                  <a:pt x="1270" y="426"/>
                </a:lnTo>
                <a:lnTo>
                  <a:pt x="1258" y="398"/>
                </a:lnTo>
                <a:lnTo>
                  <a:pt x="1246" y="372"/>
                </a:lnTo>
                <a:lnTo>
                  <a:pt x="1234" y="346"/>
                </a:lnTo>
                <a:lnTo>
                  <a:pt x="1218" y="320"/>
                </a:lnTo>
                <a:lnTo>
                  <a:pt x="1204" y="296"/>
                </a:lnTo>
                <a:lnTo>
                  <a:pt x="1186" y="272"/>
                </a:lnTo>
                <a:lnTo>
                  <a:pt x="1168" y="248"/>
                </a:lnTo>
                <a:lnTo>
                  <a:pt x="1150" y="226"/>
                </a:lnTo>
                <a:lnTo>
                  <a:pt x="1130" y="204"/>
                </a:lnTo>
                <a:lnTo>
                  <a:pt x="1110" y="184"/>
                </a:lnTo>
                <a:lnTo>
                  <a:pt x="1088" y="164"/>
                </a:lnTo>
                <a:lnTo>
                  <a:pt x="1066" y="146"/>
                </a:lnTo>
                <a:lnTo>
                  <a:pt x="1044" y="128"/>
                </a:lnTo>
                <a:lnTo>
                  <a:pt x="1020" y="112"/>
                </a:lnTo>
                <a:lnTo>
                  <a:pt x="996" y="96"/>
                </a:lnTo>
                <a:lnTo>
                  <a:pt x="970" y="80"/>
                </a:lnTo>
                <a:lnTo>
                  <a:pt x="944" y="68"/>
                </a:lnTo>
                <a:lnTo>
                  <a:pt x="918" y="54"/>
                </a:lnTo>
                <a:lnTo>
                  <a:pt x="890" y="44"/>
                </a:lnTo>
                <a:lnTo>
                  <a:pt x="862" y="34"/>
                </a:lnTo>
                <a:lnTo>
                  <a:pt x="834" y="24"/>
                </a:lnTo>
                <a:lnTo>
                  <a:pt x="804" y="18"/>
                </a:lnTo>
                <a:lnTo>
                  <a:pt x="776" y="12"/>
                </a:lnTo>
                <a:lnTo>
                  <a:pt x="746" y="6"/>
                </a:lnTo>
                <a:lnTo>
                  <a:pt x="716" y="2"/>
                </a:lnTo>
                <a:lnTo>
                  <a:pt x="684" y="0"/>
                </a:lnTo>
                <a:lnTo>
                  <a:pt x="654" y="0"/>
                </a:lnTo>
                <a:lnTo>
                  <a:pt x="654" y="0"/>
                </a:lnTo>
                <a:lnTo>
                  <a:pt x="622" y="0"/>
                </a:lnTo>
                <a:lnTo>
                  <a:pt x="592" y="2"/>
                </a:lnTo>
                <a:lnTo>
                  <a:pt x="562" y="6"/>
                </a:lnTo>
                <a:lnTo>
                  <a:pt x="532" y="12"/>
                </a:lnTo>
                <a:lnTo>
                  <a:pt x="502" y="18"/>
                </a:lnTo>
                <a:lnTo>
                  <a:pt x="472" y="24"/>
                </a:lnTo>
                <a:lnTo>
                  <a:pt x="444" y="34"/>
                </a:lnTo>
                <a:lnTo>
                  <a:pt x="416" y="44"/>
                </a:lnTo>
                <a:lnTo>
                  <a:pt x="390" y="54"/>
                </a:lnTo>
                <a:lnTo>
                  <a:pt x="362" y="68"/>
                </a:lnTo>
                <a:lnTo>
                  <a:pt x="336" y="80"/>
                </a:lnTo>
                <a:lnTo>
                  <a:pt x="312" y="96"/>
                </a:lnTo>
                <a:lnTo>
                  <a:pt x="286" y="112"/>
                </a:lnTo>
                <a:lnTo>
                  <a:pt x="262" y="128"/>
                </a:lnTo>
                <a:lnTo>
                  <a:pt x="240" y="146"/>
                </a:lnTo>
                <a:lnTo>
                  <a:pt x="218" y="164"/>
                </a:lnTo>
                <a:lnTo>
                  <a:pt x="196" y="184"/>
                </a:lnTo>
                <a:lnTo>
                  <a:pt x="176" y="204"/>
                </a:lnTo>
                <a:lnTo>
                  <a:pt x="156" y="226"/>
                </a:lnTo>
                <a:lnTo>
                  <a:pt x="138" y="248"/>
                </a:lnTo>
                <a:lnTo>
                  <a:pt x="120" y="272"/>
                </a:lnTo>
                <a:lnTo>
                  <a:pt x="104" y="296"/>
                </a:lnTo>
                <a:lnTo>
                  <a:pt x="88" y="320"/>
                </a:lnTo>
                <a:lnTo>
                  <a:pt x="74" y="346"/>
                </a:lnTo>
                <a:lnTo>
                  <a:pt x="60" y="372"/>
                </a:lnTo>
                <a:lnTo>
                  <a:pt x="48" y="398"/>
                </a:lnTo>
                <a:lnTo>
                  <a:pt x="36" y="426"/>
                </a:lnTo>
                <a:lnTo>
                  <a:pt x="28" y="452"/>
                </a:lnTo>
                <a:lnTo>
                  <a:pt x="18" y="482"/>
                </a:lnTo>
                <a:lnTo>
                  <a:pt x="12" y="510"/>
                </a:lnTo>
                <a:lnTo>
                  <a:pt x="4" y="540"/>
                </a:lnTo>
                <a:lnTo>
                  <a:pt x="0" y="570"/>
                </a:lnTo>
                <a:lnTo>
                  <a:pt x="0" y="570"/>
                </a:lnTo>
                <a:lnTo>
                  <a:pt x="6" y="548"/>
                </a:lnTo>
                <a:lnTo>
                  <a:pt x="14" y="528"/>
                </a:lnTo>
                <a:lnTo>
                  <a:pt x="24" y="510"/>
                </a:lnTo>
                <a:lnTo>
                  <a:pt x="32" y="492"/>
                </a:lnTo>
                <a:lnTo>
                  <a:pt x="54" y="462"/>
                </a:lnTo>
                <a:lnTo>
                  <a:pt x="76" y="434"/>
                </a:lnTo>
                <a:lnTo>
                  <a:pt x="76" y="434"/>
                </a:lnTo>
                <a:lnTo>
                  <a:pt x="92" y="418"/>
                </a:lnTo>
                <a:lnTo>
                  <a:pt x="110" y="402"/>
                </a:lnTo>
                <a:lnTo>
                  <a:pt x="128" y="388"/>
                </a:lnTo>
                <a:lnTo>
                  <a:pt x="146" y="378"/>
                </a:lnTo>
                <a:lnTo>
                  <a:pt x="164" y="368"/>
                </a:lnTo>
                <a:lnTo>
                  <a:pt x="182" y="362"/>
                </a:lnTo>
                <a:lnTo>
                  <a:pt x="214" y="350"/>
                </a:lnTo>
                <a:lnTo>
                  <a:pt x="242" y="344"/>
                </a:lnTo>
                <a:lnTo>
                  <a:pt x="266" y="342"/>
                </a:lnTo>
                <a:lnTo>
                  <a:pt x="286" y="342"/>
                </a:lnTo>
                <a:lnTo>
                  <a:pt x="286" y="342"/>
                </a:lnTo>
                <a:lnTo>
                  <a:pt x="312" y="344"/>
                </a:lnTo>
                <a:lnTo>
                  <a:pt x="338" y="348"/>
                </a:lnTo>
                <a:lnTo>
                  <a:pt x="362" y="352"/>
                </a:lnTo>
                <a:lnTo>
                  <a:pt x="384" y="358"/>
                </a:lnTo>
                <a:lnTo>
                  <a:pt x="404" y="366"/>
                </a:lnTo>
                <a:lnTo>
                  <a:pt x="424" y="376"/>
                </a:lnTo>
                <a:lnTo>
                  <a:pt x="440" y="386"/>
                </a:lnTo>
                <a:lnTo>
                  <a:pt x="458" y="396"/>
                </a:lnTo>
                <a:lnTo>
                  <a:pt x="472" y="408"/>
                </a:lnTo>
                <a:lnTo>
                  <a:pt x="486" y="420"/>
                </a:lnTo>
                <a:lnTo>
                  <a:pt x="498" y="434"/>
                </a:lnTo>
                <a:lnTo>
                  <a:pt x="510" y="448"/>
                </a:lnTo>
                <a:lnTo>
                  <a:pt x="530" y="476"/>
                </a:lnTo>
                <a:lnTo>
                  <a:pt x="546" y="504"/>
                </a:lnTo>
                <a:lnTo>
                  <a:pt x="558" y="532"/>
                </a:lnTo>
                <a:lnTo>
                  <a:pt x="568" y="560"/>
                </a:lnTo>
                <a:lnTo>
                  <a:pt x="574" y="586"/>
                </a:lnTo>
                <a:lnTo>
                  <a:pt x="578" y="608"/>
                </a:lnTo>
                <a:lnTo>
                  <a:pt x="582" y="642"/>
                </a:lnTo>
                <a:lnTo>
                  <a:pt x="584" y="656"/>
                </a:lnTo>
                <a:lnTo>
                  <a:pt x="584" y="1314"/>
                </a:lnTo>
                <a:lnTo>
                  <a:pt x="584" y="1314"/>
                </a:lnTo>
                <a:lnTo>
                  <a:pt x="626" y="1316"/>
                </a:lnTo>
                <a:lnTo>
                  <a:pt x="626" y="614"/>
                </a:lnTo>
                <a:lnTo>
                  <a:pt x="626" y="614"/>
                </a:lnTo>
                <a:lnTo>
                  <a:pt x="624" y="578"/>
                </a:lnTo>
                <a:lnTo>
                  <a:pt x="620" y="542"/>
                </a:lnTo>
                <a:lnTo>
                  <a:pt x="612" y="508"/>
                </a:lnTo>
                <a:lnTo>
                  <a:pt x="602" y="474"/>
                </a:lnTo>
                <a:lnTo>
                  <a:pt x="590" y="442"/>
                </a:lnTo>
                <a:lnTo>
                  <a:pt x="572" y="412"/>
                </a:lnTo>
                <a:lnTo>
                  <a:pt x="552" y="384"/>
                </a:lnTo>
                <a:lnTo>
                  <a:pt x="530" y="358"/>
                </a:lnTo>
                <a:lnTo>
                  <a:pt x="530" y="358"/>
                </a:lnTo>
                <a:lnTo>
                  <a:pt x="506" y="336"/>
                </a:lnTo>
                <a:lnTo>
                  <a:pt x="480" y="318"/>
                </a:lnTo>
                <a:lnTo>
                  <a:pt x="454" y="300"/>
                </a:lnTo>
                <a:lnTo>
                  <a:pt x="426" y="288"/>
                </a:lnTo>
                <a:lnTo>
                  <a:pt x="396" y="276"/>
                </a:lnTo>
                <a:lnTo>
                  <a:pt x="366" y="268"/>
                </a:lnTo>
                <a:lnTo>
                  <a:pt x="336" y="264"/>
                </a:lnTo>
                <a:lnTo>
                  <a:pt x="306" y="262"/>
                </a:lnTo>
                <a:lnTo>
                  <a:pt x="306" y="262"/>
                </a:lnTo>
                <a:lnTo>
                  <a:pt x="318" y="238"/>
                </a:lnTo>
                <a:lnTo>
                  <a:pt x="334" y="216"/>
                </a:lnTo>
                <a:lnTo>
                  <a:pt x="350" y="196"/>
                </a:lnTo>
                <a:lnTo>
                  <a:pt x="368" y="176"/>
                </a:lnTo>
                <a:lnTo>
                  <a:pt x="386" y="158"/>
                </a:lnTo>
                <a:lnTo>
                  <a:pt x="406" y="142"/>
                </a:lnTo>
                <a:lnTo>
                  <a:pt x="426" y="126"/>
                </a:lnTo>
                <a:lnTo>
                  <a:pt x="448" y="112"/>
                </a:lnTo>
                <a:lnTo>
                  <a:pt x="448" y="112"/>
                </a:lnTo>
                <a:lnTo>
                  <a:pt x="472" y="98"/>
                </a:lnTo>
                <a:lnTo>
                  <a:pt x="496" y="86"/>
                </a:lnTo>
                <a:lnTo>
                  <a:pt x="522" y="76"/>
                </a:lnTo>
                <a:lnTo>
                  <a:pt x="546" y="68"/>
                </a:lnTo>
                <a:lnTo>
                  <a:pt x="572" y="62"/>
                </a:lnTo>
                <a:lnTo>
                  <a:pt x="600" y="56"/>
                </a:lnTo>
                <a:lnTo>
                  <a:pt x="626" y="54"/>
                </a:lnTo>
                <a:lnTo>
                  <a:pt x="654" y="52"/>
                </a:lnTo>
                <a:lnTo>
                  <a:pt x="654" y="52"/>
                </a:lnTo>
                <a:lnTo>
                  <a:pt x="654" y="52"/>
                </a:lnTo>
                <a:lnTo>
                  <a:pt x="654" y="52"/>
                </a:lnTo>
                <a:lnTo>
                  <a:pt x="680" y="54"/>
                </a:lnTo>
                <a:lnTo>
                  <a:pt x="708" y="56"/>
                </a:lnTo>
                <a:lnTo>
                  <a:pt x="734" y="62"/>
                </a:lnTo>
                <a:lnTo>
                  <a:pt x="760" y="68"/>
                </a:lnTo>
                <a:lnTo>
                  <a:pt x="786" y="76"/>
                </a:lnTo>
                <a:lnTo>
                  <a:pt x="810" y="86"/>
                </a:lnTo>
                <a:lnTo>
                  <a:pt x="834" y="98"/>
                </a:lnTo>
                <a:lnTo>
                  <a:pt x="858" y="112"/>
                </a:lnTo>
                <a:lnTo>
                  <a:pt x="858" y="112"/>
                </a:lnTo>
                <a:lnTo>
                  <a:pt x="880" y="126"/>
                </a:lnTo>
                <a:lnTo>
                  <a:pt x="900" y="142"/>
                </a:lnTo>
                <a:lnTo>
                  <a:pt x="920" y="158"/>
                </a:lnTo>
                <a:lnTo>
                  <a:pt x="938" y="176"/>
                </a:lnTo>
                <a:lnTo>
                  <a:pt x="956" y="196"/>
                </a:lnTo>
                <a:lnTo>
                  <a:pt x="972" y="216"/>
                </a:lnTo>
                <a:lnTo>
                  <a:pt x="988" y="238"/>
                </a:lnTo>
                <a:lnTo>
                  <a:pt x="1002" y="262"/>
                </a:lnTo>
                <a:lnTo>
                  <a:pt x="1002" y="262"/>
                </a:lnTo>
                <a:lnTo>
                  <a:pt x="970" y="264"/>
                </a:lnTo>
                <a:lnTo>
                  <a:pt x="940" y="268"/>
                </a:lnTo>
                <a:lnTo>
                  <a:pt x="910" y="276"/>
                </a:lnTo>
                <a:lnTo>
                  <a:pt x="882" y="288"/>
                </a:lnTo>
                <a:lnTo>
                  <a:pt x="854" y="300"/>
                </a:lnTo>
                <a:lnTo>
                  <a:pt x="826" y="318"/>
                </a:lnTo>
                <a:lnTo>
                  <a:pt x="802" y="336"/>
                </a:lnTo>
                <a:lnTo>
                  <a:pt x="778" y="358"/>
                </a:lnTo>
                <a:lnTo>
                  <a:pt x="778" y="358"/>
                </a:lnTo>
                <a:lnTo>
                  <a:pt x="754" y="384"/>
                </a:lnTo>
                <a:lnTo>
                  <a:pt x="734" y="412"/>
                </a:lnTo>
                <a:lnTo>
                  <a:pt x="718" y="442"/>
                </a:lnTo>
                <a:lnTo>
                  <a:pt x="704" y="474"/>
                </a:lnTo>
                <a:lnTo>
                  <a:pt x="694" y="508"/>
                </a:lnTo>
                <a:lnTo>
                  <a:pt x="686" y="542"/>
                </a:lnTo>
                <a:lnTo>
                  <a:pt x="682" y="578"/>
                </a:lnTo>
                <a:lnTo>
                  <a:pt x="680" y="614"/>
                </a:lnTo>
                <a:lnTo>
                  <a:pt x="680" y="1316"/>
                </a:lnTo>
                <a:lnTo>
                  <a:pt x="680" y="1316"/>
                </a:lnTo>
                <a:lnTo>
                  <a:pt x="722" y="1314"/>
                </a:lnTo>
                <a:lnTo>
                  <a:pt x="722" y="656"/>
                </a:lnTo>
                <a:lnTo>
                  <a:pt x="722" y="656"/>
                </a:lnTo>
                <a:lnTo>
                  <a:pt x="724" y="642"/>
                </a:lnTo>
                <a:lnTo>
                  <a:pt x="728" y="608"/>
                </a:lnTo>
                <a:lnTo>
                  <a:pt x="732" y="586"/>
                </a:lnTo>
                <a:lnTo>
                  <a:pt x="740" y="560"/>
                </a:lnTo>
                <a:lnTo>
                  <a:pt x="748" y="532"/>
                </a:lnTo>
                <a:lnTo>
                  <a:pt x="760" y="504"/>
                </a:lnTo>
                <a:lnTo>
                  <a:pt x="776" y="476"/>
                </a:lnTo>
                <a:lnTo>
                  <a:pt x="796" y="448"/>
                </a:lnTo>
                <a:lnTo>
                  <a:pt x="808" y="434"/>
                </a:lnTo>
                <a:lnTo>
                  <a:pt x="820" y="420"/>
                </a:lnTo>
                <a:lnTo>
                  <a:pt x="834" y="408"/>
                </a:lnTo>
                <a:lnTo>
                  <a:pt x="850" y="396"/>
                </a:lnTo>
                <a:lnTo>
                  <a:pt x="866" y="386"/>
                </a:lnTo>
                <a:lnTo>
                  <a:pt x="884" y="376"/>
                </a:lnTo>
                <a:lnTo>
                  <a:pt x="902" y="366"/>
                </a:lnTo>
                <a:lnTo>
                  <a:pt x="924" y="358"/>
                </a:lnTo>
                <a:lnTo>
                  <a:pt x="946" y="352"/>
                </a:lnTo>
                <a:lnTo>
                  <a:pt x="970" y="348"/>
                </a:lnTo>
                <a:lnTo>
                  <a:pt x="994" y="344"/>
                </a:lnTo>
                <a:lnTo>
                  <a:pt x="1022" y="34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400"/>
            <a:endParaRPr lang="en-US" sz="2800" dirty="0">
              <a:solidFill>
                <a:prstClr val="black"/>
              </a:solidFill>
              <a:latin typeface="Arial"/>
              <a:cs typeface="Arial"/>
            </a:endParaRPr>
          </a:p>
        </p:txBody>
      </p:sp>
      <p:sp>
        <p:nvSpPr>
          <p:cNvPr id="33" name="Rectangle 2"/>
          <p:cNvSpPr txBox="1">
            <a:spLocks/>
          </p:cNvSpPr>
          <p:nvPr/>
        </p:nvSpPr>
        <p:spPr>
          <a:xfrm>
            <a:off x="7005071" y="3598451"/>
            <a:ext cx="2875529" cy="97313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rgbClr val="008AB0"/>
                </a:solidFill>
                <a:latin typeface="+mj-lt"/>
                <a:ea typeface="+mj-ea"/>
                <a:cs typeface="+mj-cs"/>
              </a:defRPr>
            </a:lvl1pPr>
          </a:lstStyle>
          <a:p>
            <a:r>
              <a:rPr lang="en-US" sz="1800" dirty="0">
                <a:solidFill>
                  <a:schemeClr val="accent5"/>
                </a:solidFill>
                <a:latin typeface="Arial"/>
                <a:ea typeface="ＭＳ Ｐゴシック" pitchFamily="-72" charset="-128"/>
                <a:cs typeface="Arial"/>
              </a:rPr>
              <a:t>NU SKIN’S </a:t>
            </a:r>
            <a:br>
              <a:rPr lang="en-US" sz="1800" dirty="0">
                <a:solidFill>
                  <a:schemeClr val="accent5"/>
                </a:solidFill>
                <a:latin typeface="Arial"/>
                <a:ea typeface="ＭＳ Ｐゴシック" pitchFamily="-72" charset="-128"/>
                <a:cs typeface="Arial"/>
              </a:rPr>
            </a:br>
            <a:r>
              <a:rPr lang="en-US" sz="1800" dirty="0">
                <a:solidFill>
                  <a:schemeClr val="accent5"/>
                </a:solidFill>
                <a:latin typeface="Arial"/>
                <a:ea typeface="ＭＳ Ｐゴシック" pitchFamily="-72" charset="-128"/>
                <a:cs typeface="Arial"/>
              </a:rPr>
              <a:t>APPROACH</a:t>
            </a:r>
          </a:p>
          <a:p>
            <a:r>
              <a:rPr lang="en-US" sz="1800" dirty="0">
                <a:solidFill>
                  <a:schemeClr val="accent5"/>
                </a:solidFill>
                <a:latin typeface="Arial"/>
                <a:ea typeface="ＭＳ Ｐゴシック" pitchFamily="-72" charset="-128"/>
                <a:cs typeface="Arial"/>
              </a:rPr>
              <a:t>TO ANTI-AGING</a:t>
            </a:r>
          </a:p>
          <a:p>
            <a:r>
              <a:rPr lang="en-US" sz="1800" dirty="0">
                <a:solidFill>
                  <a:schemeClr val="accent5"/>
                </a:solidFill>
                <a:latin typeface="Arial"/>
                <a:ea typeface="ＭＳ Ｐゴシック" pitchFamily="-72" charset="-128"/>
                <a:cs typeface="Arial"/>
              </a:rPr>
              <a:t>SCIENCE</a:t>
            </a:r>
          </a:p>
        </p:txBody>
      </p:sp>
    </p:spTree>
    <p:extLst>
      <p:ext uri="{BB962C8B-B14F-4D97-AF65-F5344CB8AC3E}">
        <p14:creationId xmlns:p14="http://schemas.microsoft.com/office/powerpoint/2010/main" val="23873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0" presetClass="exit" presetSubtype="0" fill="hold" grpId="1" nodeType="withEffect">
                                  <p:stCondLst>
                                    <p:cond delay="0"/>
                                  </p:stCondLst>
                                  <p:childTnLst>
                                    <p:animEffect transition="out" filter="fade">
                                      <p:cBhvr>
                                        <p:cTn id="30" dur="500"/>
                                        <p:tgtEl>
                                          <p:spTgt spid="88"/>
                                        </p:tgtEl>
                                      </p:cBhvr>
                                    </p:animEffect>
                                    <p:set>
                                      <p:cBhvr>
                                        <p:cTn id="31" dur="1" fill="hold">
                                          <p:stCondLst>
                                            <p:cond delay="499"/>
                                          </p:stCondLst>
                                        </p:cTn>
                                        <p:tgtEl>
                                          <p:spTgt spid="8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9"/>
                                        </p:tgtEl>
                                      </p:cBhvr>
                                    </p:animEffect>
                                    <p:set>
                                      <p:cBhvr>
                                        <p:cTn id="34" dur="1" fill="hold">
                                          <p:stCondLst>
                                            <p:cond delay="499"/>
                                          </p:stCondLst>
                                        </p:cTn>
                                        <p:tgtEl>
                                          <p:spTgt spid="89"/>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wipe(left)">
                                      <p:cBhvr>
                                        <p:cTn id="38" dur="500"/>
                                        <p:tgtEl>
                                          <p:spTgt spid="8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par>
                          <p:cTn id="43" fill="hold">
                            <p:stCondLst>
                              <p:cond delay="1500"/>
                            </p:stCondLst>
                            <p:childTnLst>
                              <p:par>
                                <p:cTn id="44" presetID="22" presetClass="exit" presetSubtype="8" fill="hold" grpId="1" nodeType="afterEffect">
                                  <p:stCondLst>
                                    <p:cond delay="0"/>
                                  </p:stCondLst>
                                  <p:childTnLst>
                                    <p:animEffect transition="out" filter="wipe(left)">
                                      <p:cBhvr>
                                        <p:cTn id="45" dur="500"/>
                                        <p:tgtEl>
                                          <p:spTgt spid="86"/>
                                        </p:tgtEl>
                                      </p:cBhvr>
                                    </p:animEffect>
                                    <p:set>
                                      <p:cBhvr>
                                        <p:cTn id="46" dur="1" fill="hold">
                                          <p:stCondLst>
                                            <p:cond delay="499"/>
                                          </p:stCondLst>
                                        </p:cTn>
                                        <p:tgtEl>
                                          <p:spTgt spid="86"/>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500"/>
                                        <p:tgtEl>
                                          <p:spTgt spid="92"/>
                                        </p:tgtEl>
                                      </p:cBhvr>
                                    </p:animEffec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65"/>
                                        </p:tgtEl>
                                      </p:cBhvr>
                                    </p:animEffect>
                                    <p:set>
                                      <p:cBhvr>
                                        <p:cTn id="53" dur="1" fill="hold">
                                          <p:stCondLst>
                                            <p:cond delay="499"/>
                                          </p:stCondLst>
                                        </p:cTn>
                                        <p:tgtEl>
                                          <p:spTgt spid="6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par>
                          <p:cTn id="59" fill="hold">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right)">
                                      <p:cBhvr>
                                        <p:cTn id="62" dur="500"/>
                                        <p:tgtEl>
                                          <p:spTgt spid="87"/>
                                        </p:tgtEl>
                                      </p:cBhvr>
                                    </p:animEffect>
                                  </p:childTnLst>
                                </p:cTn>
                              </p:par>
                            </p:childTnLst>
                          </p:cTn>
                        </p:par>
                        <p:par>
                          <p:cTn id="63" fill="hold">
                            <p:stCondLst>
                              <p:cond delay="1000"/>
                            </p:stCondLst>
                            <p:childTnLst>
                              <p:par>
                                <p:cTn id="64" presetID="22" presetClass="exit" presetSubtype="2" fill="hold" grpId="1" nodeType="afterEffect">
                                  <p:stCondLst>
                                    <p:cond delay="0"/>
                                  </p:stCondLst>
                                  <p:childTnLst>
                                    <p:animEffect transition="out" filter="wipe(right)">
                                      <p:cBhvr>
                                        <p:cTn id="65" dur="500"/>
                                        <p:tgtEl>
                                          <p:spTgt spid="87"/>
                                        </p:tgtEl>
                                      </p:cBhvr>
                                    </p:animEffect>
                                    <p:set>
                                      <p:cBhvr>
                                        <p:cTn id="66" dur="1" fill="hold">
                                          <p:stCondLst>
                                            <p:cond delay="499"/>
                                          </p:stCondLst>
                                        </p:cTn>
                                        <p:tgtEl>
                                          <p:spTgt spid="87"/>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500"/>
                                        <p:tgtEl>
                                          <p:spTgt spid="93"/>
                                        </p:tgtEl>
                                      </p:cBhvr>
                                    </p:animEffect>
                                  </p:childTnLst>
                                </p:cTn>
                              </p:par>
                            </p:childTnLst>
                          </p:cTn>
                        </p:par>
                        <p:par>
                          <p:cTn id="70" fill="hold">
                            <p:stCondLst>
                              <p:cond delay="1500"/>
                            </p:stCondLst>
                            <p:childTnLst>
                              <p:par>
                                <p:cTn id="71" presetID="6" presetClass="entr" presetSubtype="32" fill="hold"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circle(out)">
                                      <p:cBhvr>
                                        <p:cTn id="73" dur="20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fade">
                                      <p:cBhvr>
                                        <p:cTn id="76" dur="500"/>
                                        <p:tgtEl>
                                          <p:spTgt spid="94"/>
                                        </p:tgtEl>
                                      </p:cBhvr>
                                    </p:animEffect>
                                  </p:childTnLst>
                                </p:cTn>
                              </p:par>
                            </p:childTnLst>
                          </p:cTn>
                        </p:par>
                        <p:par>
                          <p:cTn id="77" fill="hold">
                            <p:stCondLst>
                              <p:cond delay="3500"/>
                            </p:stCondLst>
                            <p:childTnLst>
                              <p:par>
                                <p:cTn id="78" presetID="10" presetClass="entr" presetSubtype="0" fill="hold" grpId="0"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5" grpId="0" animBg="1"/>
      <p:bldP spid="65" grpId="1" animBg="1"/>
      <p:bldP spid="66" grpId="0" animBg="1"/>
      <p:bldP spid="67" grpId="0" animBg="1"/>
      <p:bldP spid="86" grpId="0" animBg="1"/>
      <p:bldP spid="86" grpId="1" animBg="1"/>
      <p:bldP spid="87" grpId="0" animBg="1"/>
      <p:bldP spid="87" grpId="1" animBg="1"/>
      <p:bldP spid="88" grpId="0"/>
      <p:bldP spid="88" grpId="1"/>
      <p:bldP spid="89" grpId="0"/>
      <p:bldP spid="89" grpId="1"/>
      <p:bldP spid="90" grpId="0"/>
      <p:bldP spid="91" grpId="0"/>
      <p:bldP spid="92" grpId="0"/>
      <p:bldP spid="93" grpId="0"/>
      <p:bldP spid="94"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9726702">
            <a:off x="-308737" y="1602317"/>
            <a:ext cx="7310125" cy="883958"/>
          </a:xfrm>
          <a:prstGeom prst="rect">
            <a:avLst/>
          </a:prstGeom>
        </p:spPr>
        <p:txBody>
          <a:bodyPr>
            <a:noAutofit/>
          </a:bodyPr>
          <a:lstStyle/>
          <a:p>
            <a:pPr algn="l"/>
            <a:br>
              <a:rPr lang="en-US" sz="2400" dirty="0">
                <a:solidFill>
                  <a:srgbClr val="3BB0C9"/>
                </a:solidFill>
                <a:latin typeface="Arial"/>
                <a:cs typeface="Arial"/>
              </a:rPr>
            </a:br>
            <a:r>
              <a:rPr lang="en-US" sz="2400" dirty="0">
                <a:solidFill>
                  <a:srgbClr val="3BB0C9"/>
                </a:solidFill>
                <a:latin typeface="Arial"/>
                <a:cs typeface="Arial"/>
              </a:rPr>
              <a:t>targeting the sources of aging</a:t>
            </a:r>
          </a:p>
        </p:txBody>
      </p:sp>
      <p:cxnSp>
        <p:nvCxnSpPr>
          <p:cNvPr id="4" name="Straight Arrow Connector 3"/>
          <p:cNvCxnSpPr/>
          <p:nvPr/>
        </p:nvCxnSpPr>
        <p:spPr>
          <a:xfrm flipV="1">
            <a:off x="-99074" y="3558114"/>
            <a:ext cx="2431796" cy="1432252"/>
          </a:xfrm>
          <a:prstGeom prst="straightConnector1">
            <a:avLst/>
          </a:prstGeom>
          <a:ln w="158750">
            <a:solidFill>
              <a:srgbClr val="3BB0C9"/>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884138" y="4219570"/>
            <a:ext cx="263047" cy="263047"/>
          </a:xfrm>
          <a:prstGeom prst="ellipse">
            <a:avLst/>
          </a:prstGeom>
          <a:solidFill>
            <a:schemeClr val="bg1"/>
          </a:solidFill>
          <a:ln w="114300">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12" name="TextBox 11"/>
          <p:cNvSpPr txBox="1"/>
          <p:nvPr/>
        </p:nvSpPr>
        <p:spPr>
          <a:xfrm>
            <a:off x="1231821" y="4382833"/>
            <a:ext cx="4816844" cy="400110"/>
          </a:xfrm>
          <a:prstGeom prst="rect">
            <a:avLst/>
          </a:prstGeom>
          <a:noFill/>
        </p:spPr>
        <p:txBody>
          <a:bodyPr wrap="none" rtlCol="0">
            <a:spAutoFit/>
          </a:bodyPr>
          <a:lstStyle/>
          <a:p>
            <a:r>
              <a:rPr lang="en-US" altLang="zh-HK" sz="2000" b="1" dirty="0">
                <a:solidFill>
                  <a:srgbClr val="3BB0C9"/>
                </a:solidFill>
                <a:latin typeface="Arial"/>
                <a:ea typeface="Microsoft YaHei" panose="020B0503020204020204" pitchFamily="34" charset="-122"/>
                <a:cs typeface="Arial"/>
              </a:rPr>
              <a:t>2008: Focused on </a:t>
            </a:r>
            <a:r>
              <a:rPr lang="en-US" altLang="zh-HK" sz="2000" b="1" dirty="0" err="1">
                <a:solidFill>
                  <a:srgbClr val="3BB0C9"/>
                </a:solidFill>
                <a:latin typeface="Arial"/>
                <a:ea typeface="Microsoft YaHei" panose="020B0503020204020204" pitchFamily="34" charset="-122"/>
                <a:cs typeface="Arial"/>
              </a:rPr>
              <a:t>arNOX</a:t>
            </a:r>
            <a:r>
              <a:rPr lang="en-US" altLang="zh-HK" sz="2000" b="1" dirty="0">
                <a:solidFill>
                  <a:srgbClr val="3BB0C9"/>
                </a:solidFill>
                <a:latin typeface="Arial"/>
                <a:ea typeface="Microsoft YaHei" panose="020B0503020204020204" pitchFamily="34" charset="-122"/>
                <a:cs typeface="Arial"/>
              </a:rPr>
              <a:t> suppression</a:t>
            </a:r>
            <a:endParaRPr lang="zh-HK" altLang="en-US" sz="2000" b="1" dirty="0">
              <a:solidFill>
                <a:srgbClr val="3BB0C9"/>
              </a:solidFill>
              <a:latin typeface="Arial"/>
              <a:ea typeface="Microsoft YaHei" panose="020B0503020204020204" pitchFamily="34" charset="-122"/>
              <a:cs typeface="Arial"/>
            </a:endParaRPr>
          </a:p>
        </p:txBody>
      </p:sp>
      <p:sp>
        <p:nvSpPr>
          <p:cNvPr id="6" name="Rectangle 5"/>
          <p:cNvSpPr/>
          <p:nvPr/>
        </p:nvSpPr>
        <p:spPr>
          <a:xfrm>
            <a:off x="358855" y="313260"/>
            <a:ext cx="5339202" cy="523220"/>
          </a:xfrm>
          <a:prstGeom prst="rect">
            <a:avLst/>
          </a:prstGeom>
        </p:spPr>
        <p:txBody>
          <a:bodyPr wrap="square">
            <a:spAutoFit/>
          </a:bodyPr>
          <a:lstStyle/>
          <a:p>
            <a:r>
              <a:rPr lang="en-US" sz="2800" dirty="0">
                <a:solidFill>
                  <a:schemeClr val="tx1">
                    <a:lumMod val="65000"/>
                    <a:lumOff val="35000"/>
                  </a:schemeClr>
                </a:solidFill>
                <a:latin typeface="Arial"/>
                <a:cs typeface="Arial"/>
              </a:rPr>
              <a:t>A HISTORY OF INNOVATION </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291402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60716989-test-tubes-gettyimages.jpg"/>
          <p:cNvPicPr>
            <a:picLocks noChangeAspect="1"/>
          </p:cNvPicPr>
          <p:nvPr/>
        </p:nvPicPr>
        <p:blipFill rotWithShape="1">
          <a:blip r:embed="rId3" cstate="print">
            <a:extLst>
              <a:ext uri="{28A0092B-C50C-407E-A947-70E740481C1C}">
                <a14:useLocalDpi xmlns:a14="http://schemas.microsoft.com/office/drawing/2010/main"/>
              </a:ext>
            </a:extLst>
          </a:blip>
          <a:srcRect r="12558"/>
          <a:stretch/>
        </p:blipFill>
        <p:spPr>
          <a:xfrm>
            <a:off x="4840473" y="778933"/>
            <a:ext cx="4303527" cy="4374794"/>
          </a:xfrm>
          <a:prstGeom prst="rect">
            <a:avLst/>
          </a:prstGeom>
        </p:spPr>
      </p:pic>
      <p:sp>
        <p:nvSpPr>
          <p:cNvPr id="36" name="Rectangle 2"/>
          <p:cNvSpPr txBox="1">
            <a:spLocks noChangeArrowheads="1"/>
          </p:cNvSpPr>
          <p:nvPr/>
        </p:nvSpPr>
        <p:spPr bwMode="auto">
          <a:xfrm>
            <a:off x="324461" y="251211"/>
            <a:ext cx="9067800" cy="685800"/>
          </a:xfrm>
          <a:prstGeom prst="rect">
            <a:avLst/>
          </a:prstGeom>
          <a:noFill/>
          <a:ln w="9525">
            <a:noFill/>
            <a:miter lim="800000"/>
            <a:headEnd/>
            <a:tailEnd/>
          </a:ln>
        </p:spPr>
        <p:txBody>
          <a:bodyPr anchor="ct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pPr>
              <a:defRPr/>
            </a:pPr>
            <a:r>
              <a:rPr lang="en-US" sz="2800" dirty="0">
                <a:solidFill>
                  <a:srgbClr val="3BB0C9"/>
                </a:solidFill>
              </a:rPr>
              <a:t>ARNOX SUPPRESSION</a:t>
            </a:r>
            <a:endParaRPr lang="en-US" sz="2800" b="1" dirty="0">
              <a:solidFill>
                <a:srgbClr val="3BB0C9"/>
              </a:solidFill>
              <a:ea typeface="微软雅黑" pitchFamily="34" charset="-122"/>
            </a:endParaRPr>
          </a:p>
        </p:txBody>
      </p:sp>
      <p:sp>
        <p:nvSpPr>
          <p:cNvPr id="3" name="TextBox 2"/>
          <p:cNvSpPr txBox="1"/>
          <p:nvPr/>
        </p:nvSpPr>
        <p:spPr>
          <a:xfrm>
            <a:off x="290593" y="1300220"/>
            <a:ext cx="5712272" cy="3447098"/>
          </a:xfrm>
          <a:prstGeom prst="rect">
            <a:avLst/>
          </a:prstGeom>
          <a:noFill/>
        </p:spPr>
        <p:txBody>
          <a:bodyPr wrap="square" rtlCol="0">
            <a:spAutoFit/>
          </a:bodyPr>
          <a:lstStyle/>
          <a:p>
            <a:r>
              <a:rPr lang="en-US" dirty="0">
                <a:solidFill>
                  <a:schemeClr val="tx1">
                    <a:lumMod val="65000"/>
                    <a:lumOff val="35000"/>
                  </a:schemeClr>
                </a:solidFill>
                <a:latin typeface="Arial"/>
                <a:cs typeface="Arial"/>
              </a:rPr>
              <a:t>Free radicals are unstable molecules that can cause skin aging. We’re exposed to them through pollution, UV radiation, stress, and many other factors. We also produce them naturally inside our bodies. </a:t>
            </a:r>
          </a:p>
          <a:p>
            <a:endParaRPr lang="en-US" dirty="0">
              <a:solidFill>
                <a:schemeClr val="tx1">
                  <a:lumMod val="65000"/>
                  <a:lumOff val="35000"/>
                </a:schemeClr>
              </a:solidFill>
              <a:latin typeface="Arial"/>
              <a:cs typeface="Arial"/>
            </a:endParaRPr>
          </a:p>
          <a:p>
            <a:r>
              <a:rPr lang="en-US" dirty="0">
                <a:solidFill>
                  <a:schemeClr val="tx1">
                    <a:lumMod val="65000"/>
                    <a:lumOff val="35000"/>
                  </a:schemeClr>
                </a:solidFill>
                <a:latin typeface="Arial"/>
                <a:cs typeface="Arial"/>
              </a:rPr>
              <a:t>Many of the free radicals inside our bodies are produced through an enzyme called Age-Related NADH Oxidase (</a:t>
            </a:r>
            <a:r>
              <a:rPr lang="en-US" dirty="0" err="1">
                <a:solidFill>
                  <a:schemeClr val="tx1">
                    <a:lumMod val="65000"/>
                    <a:lumOff val="35000"/>
                  </a:schemeClr>
                </a:solidFill>
                <a:latin typeface="Arial"/>
                <a:cs typeface="Arial"/>
              </a:rPr>
              <a:t>arNOX</a:t>
            </a:r>
            <a:r>
              <a:rPr lang="en-US" dirty="0">
                <a:solidFill>
                  <a:schemeClr val="tx1">
                    <a:lumMod val="65000"/>
                    <a:lumOff val="35000"/>
                  </a:schemeClr>
                </a:solidFill>
                <a:latin typeface="Arial"/>
                <a:cs typeface="Arial"/>
              </a:rPr>
              <a:t>).</a:t>
            </a:r>
          </a:p>
          <a:p>
            <a:endParaRPr lang="en-US" dirty="0">
              <a:solidFill>
                <a:schemeClr val="tx1">
                  <a:lumMod val="65000"/>
                  <a:lumOff val="35000"/>
                </a:schemeClr>
              </a:solidFill>
              <a:latin typeface="Arial"/>
              <a:cs typeface="Arial"/>
            </a:endParaRPr>
          </a:p>
          <a:p>
            <a:r>
              <a:rPr lang="en-US" dirty="0">
                <a:solidFill>
                  <a:schemeClr val="tx1">
                    <a:lumMod val="65000"/>
                    <a:lumOff val="35000"/>
                  </a:schemeClr>
                </a:solidFill>
                <a:latin typeface="Arial"/>
                <a:cs typeface="Arial"/>
              </a:rPr>
              <a:t>In 2008, Nu Skin began developing formulations to suppress </a:t>
            </a:r>
            <a:r>
              <a:rPr lang="en-US" dirty="0" err="1">
                <a:solidFill>
                  <a:schemeClr val="tx1">
                    <a:lumMod val="65000"/>
                    <a:lumOff val="35000"/>
                  </a:schemeClr>
                </a:solidFill>
                <a:latin typeface="Arial"/>
                <a:cs typeface="Arial"/>
              </a:rPr>
              <a:t>arNOX</a:t>
            </a:r>
            <a:r>
              <a:rPr lang="en-US" dirty="0">
                <a:solidFill>
                  <a:schemeClr val="tx1">
                    <a:lumMod val="65000"/>
                    <a:lumOff val="35000"/>
                  </a:schemeClr>
                </a:solidFill>
                <a:latin typeface="Arial"/>
                <a:cs typeface="Arial"/>
              </a:rPr>
              <a:t> and its production of free radicals. </a:t>
            </a:r>
          </a:p>
          <a:p>
            <a:endParaRPr lang="en-US" sz="20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231237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3083" y="3665648"/>
            <a:ext cx="4228116" cy="400110"/>
          </a:xfrm>
          <a:prstGeom prst="rect">
            <a:avLst/>
          </a:prstGeom>
          <a:noFill/>
        </p:spPr>
        <p:txBody>
          <a:bodyPr wrap="none" rtlCol="0">
            <a:spAutoFit/>
          </a:bodyPr>
          <a:lstStyle/>
          <a:p>
            <a:r>
              <a:rPr lang="en-US" altLang="zh-HK" sz="2000" b="1" dirty="0">
                <a:solidFill>
                  <a:srgbClr val="3BB0C9"/>
                </a:solidFill>
                <a:latin typeface="Arial"/>
                <a:ea typeface="Microsoft YaHei" panose="020B0503020204020204" pitchFamily="34" charset="-122"/>
                <a:cs typeface="Arial"/>
              </a:rPr>
              <a:t>2009: Identified Facial Skin YGCs</a:t>
            </a:r>
            <a:endParaRPr lang="zh-HK" altLang="en-US" sz="2000" b="1" dirty="0">
              <a:solidFill>
                <a:srgbClr val="3BB0C9"/>
              </a:solidFill>
              <a:latin typeface="Arial"/>
              <a:ea typeface="Microsoft YaHei" panose="020B0503020204020204" pitchFamily="34" charset="-122"/>
              <a:cs typeface="Arial"/>
            </a:endParaRPr>
          </a:p>
        </p:txBody>
      </p:sp>
      <p:cxnSp>
        <p:nvCxnSpPr>
          <p:cNvPr id="13" name="Straight Arrow Connector 12"/>
          <p:cNvCxnSpPr/>
          <p:nvPr/>
        </p:nvCxnSpPr>
        <p:spPr>
          <a:xfrm flipV="1">
            <a:off x="-99074" y="2783435"/>
            <a:ext cx="3719747" cy="2206931"/>
          </a:xfrm>
          <a:prstGeom prst="straightConnector1">
            <a:avLst/>
          </a:prstGeom>
          <a:ln w="158750">
            <a:solidFill>
              <a:srgbClr val="3BB0C9"/>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884138" y="4219570"/>
            <a:ext cx="263047" cy="263047"/>
          </a:xfrm>
          <a:prstGeom prst="ellipse">
            <a:avLst/>
          </a:prstGeom>
          <a:solidFill>
            <a:schemeClr val="bg1"/>
          </a:solidFill>
          <a:ln w="57150" cmpd="sng">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15" name="TextBox 14"/>
          <p:cNvSpPr txBox="1"/>
          <p:nvPr/>
        </p:nvSpPr>
        <p:spPr>
          <a:xfrm>
            <a:off x="1231821" y="4382833"/>
            <a:ext cx="4547339" cy="400110"/>
          </a:xfrm>
          <a:prstGeom prst="rect">
            <a:avLst/>
          </a:prstGeom>
          <a:noFill/>
        </p:spPr>
        <p:txBody>
          <a:bodyPr wrap="none" rtlCol="0">
            <a:spAutoFit/>
          </a:bodyPr>
          <a:lstStyle/>
          <a:p>
            <a:r>
              <a:rPr lang="en-US" altLang="zh-HK" sz="2000" dirty="0">
                <a:solidFill>
                  <a:srgbClr val="595959"/>
                </a:solidFill>
                <a:latin typeface="Arial"/>
                <a:ea typeface="Microsoft YaHei" panose="020B0503020204020204" pitchFamily="34" charset="-122"/>
                <a:cs typeface="Arial"/>
              </a:rPr>
              <a:t>2008: Focused on </a:t>
            </a:r>
            <a:r>
              <a:rPr lang="en-US" altLang="zh-HK" sz="2000" dirty="0" err="1">
                <a:solidFill>
                  <a:srgbClr val="595959"/>
                </a:solidFill>
                <a:latin typeface="Arial"/>
                <a:ea typeface="Microsoft YaHei" panose="020B0503020204020204" pitchFamily="34" charset="-122"/>
                <a:cs typeface="Arial"/>
              </a:rPr>
              <a:t>arNOX</a:t>
            </a:r>
            <a:r>
              <a:rPr lang="en-US" altLang="zh-HK" sz="2000" dirty="0">
                <a:solidFill>
                  <a:srgbClr val="595959"/>
                </a:solidFill>
                <a:latin typeface="Arial"/>
                <a:ea typeface="Microsoft YaHei" panose="020B0503020204020204" pitchFamily="34" charset="-122"/>
                <a:cs typeface="Arial"/>
              </a:rPr>
              <a:t> suppression</a:t>
            </a:r>
            <a:endParaRPr lang="zh-HK" altLang="en-US" sz="2000" dirty="0">
              <a:solidFill>
                <a:srgbClr val="595959"/>
              </a:solidFill>
              <a:latin typeface="Arial"/>
              <a:ea typeface="Microsoft YaHei" panose="020B0503020204020204" pitchFamily="34" charset="-122"/>
              <a:cs typeface="Arial"/>
            </a:endParaRPr>
          </a:p>
        </p:txBody>
      </p:sp>
      <p:sp>
        <p:nvSpPr>
          <p:cNvPr id="16" name="Oval 15"/>
          <p:cNvSpPr>
            <a:spLocks noChangeAspect="1"/>
          </p:cNvSpPr>
          <p:nvPr/>
        </p:nvSpPr>
        <p:spPr>
          <a:xfrm>
            <a:off x="1968512" y="3558399"/>
            <a:ext cx="263047" cy="263047"/>
          </a:xfrm>
          <a:prstGeom prst="ellipse">
            <a:avLst/>
          </a:prstGeom>
          <a:solidFill>
            <a:schemeClr val="bg1"/>
          </a:solidFill>
          <a:ln w="114300">
            <a:solidFill>
              <a:srgbClr val="3BB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icrosoft YaHei" panose="020B0503020204020204" pitchFamily="34" charset="-122"/>
              <a:ea typeface="Microsoft YaHei" panose="020B0503020204020204" pitchFamily="34" charset="-122"/>
            </a:endParaRPr>
          </a:p>
        </p:txBody>
      </p:sp>
      <p:sp>
        <p:nvSpPr>
          <p:cNvPr id="8" name="Title 1"/>
          <p:cNvSpPr txBox="1">
            <a:spLocks/>
          </p:cNvSpPr>
          <p:nvPr/>
        </p:nvSpPr>
        <p:spPr>
          <a:xfrm rot="19726702">
            <a:off x="-308737" y="1602317"/>
            <a:ext cx="7310125" cy="88395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2400" b="0" i="0" u="none" strike="noStrike" kern="1200" cap="all" spc="0" normalizeH="0" baseline="0" noProof="0">
                <a:ln>
                  <a:noFill/>
                </a:ln>
                <a:solidFill>
                  <a:srgbClr val="3BB0C9"/>
                </a:solidFill>
                <a:effectLst/>
                <a:uLnTx/>
                <a:uFillTx/>
                <a:latin typeface="Arial"/>
                <a:ea typeface="+mj-ea"/>
                <a:cs typeface="Arial"/>
              </a:rPr>
            </a:br>
            <a:r>
              <a:rPr kumimoji="0" lang="en-US" sz="2400" b="0" i="0" u="none" strike="noStrike" kern="1200" cap="all" spc="0" normalizeH="0" baseline="0" noProof="0">
                <a:ln>
                  <a:noFill/>
                </a:ln>
                <a:solidFill>
                  <a:srgbClr val="3BB0C9"/>
                </a:solidFill>
                <a:effectLst/>
                <a:uLnTx/>
                <a:uFillTx/>
                <a:latin typeface="Arial"/>
                <a:ea typeface="+mj-ea"/>
                <a:cs typeface="Arial"/>
              </a:rPr>
              <a:t>targeting the sources of aging</a:t>
            </a:r>
            <a:endParaRPr kumimoji="0" lang="en-US" sz="2400" b="0" i="0" u="none" strike="noStrike" kern="1200" cap="all" spc="0" normalizeH="0" baseline="0" noProof="0" dirty="0">
              <a:ln>
                <a:noFill/>
              </a:ln>
              <a:solidFill>
                <a:srgbClr val="3BB0C9"/>
              </a:solidFill>
              <a:effectLst/>
              <a:uLnTx/>
              <a:uFillTx/>
              <a:latin typeface="Arial"/>
              <a:ea typeface="+mj-ea"/>
              <a:cs typeface="Arial"/>
            </a:endParaRPr>
          </a:p>
        </p:txBody>
      </p:sp>
      <p:sp>
        <p:nvSpPr>
          <p:cNvPr id="9" name="Rectangle 8"/>
          <p:cNvSpPr/>
          <p:nvPr/>
        </p:nvSpPr>
        <p:spPr>
          <a:xfrm>
            <a:off x="358855" y="313260"/>
            <a:ext cx="5339202" cy="523220"/>
          </a:xfrm>
          <a:prstGeom prst="rect">
            <a:avLst/>
          </a:prstGeom>
        </p:spPr>
        <p:txBody>
          <a:bodyPr wrap="square">
            <a:spAutoFit/>
          </a:bodyPr>
          <a:lstStyle/>
          <a:p>
            <a:r>
              <a:rPr lang="en-US" sz="2800" dirty="0">
                <a:solidFill>
                  <a:srgbClr val="595959"/>
                </a:solidFill>
                <a:latin typeface="Arial"/>
                <a:cs typeface="Arial"/>
              </a:rPr>
              <a:t>A HISTORY OF INNOVATION </a:t>
            </a:r>
            <a:endParaRPr lang="en-US" sz="2800" dirty="0">
              <a:solidFill>
                <a:srgbClr val="595959"/>
              </a:solidFill>
            </a:endParaRPr>
          </a:p>
        </p:txBody>
      </p:sp>
    </p:spTree>
    <p:extLst>
      <p:ext uri="{BB962C8B-B14F-4D97-AF65-F5344CB8AC3E}">
        <p14:creationId xmlns:p14="http://schemas.microsoft.com/office/powerpoint/2010/main" val="319462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750" y="352581"/>
            <a:ext cx="9220200" cy="861774"/>
          </a:xfrm>
          <a:prstGeom prst="rect">
            <a:avLst/>
          </a:prstGeom>
        </p:spPr>
        <p:txBody>
          <a:bodyPr wrap="square" lIns="0" tIns="0" rIns="0" bIns="0">
            <a:spAutoFit/>
          </a:bodyPr>
          <a:lstStyle/>
          <a:p>
            <a:pPr algn="l"/>
            <a:r>
              <a:rPr lang="en-US" sz="2800" kern="0" dirty="0">
                <a:solidFill>
                  <a:srgbClr val="3BB0C9"/>
                </a:solidFill>
                <a:latin typeface="Arial"/>
                <a:cs typeface="Arial"/>
              </a:rPr>
              <a:t>our unique Understanding </a:t>
            </a:r>
            <a:br>
              <a:rPr lang="en-US" sz="2800" kern="0" dirty="0">
                <a:solidFill>
                  <a:srgbClr val="3BB0C9"/>
                </a:solidFill>
                <a:latin typeface="Arial"/>
                <a:cs typeface="Arial"/>
              </a:rPr>
            </a:br>
            <a:r>
              <a:rPr lang="en-US" sz="2800" kern="0" dirty="0">
                <a:solidFill>
                  <a:srgbClr val="3BB0C9"/>
                </a:solidFill>
                <a:latin typeface="Arial"/>
                <a:cs typeface="Arial"/>
              </a:rPr>
              <a:t>of gene expression</a:t>
            </a:r>
            <a:endParaRPr lang="en-US" sz="2800" kern="0" cap="all" dirty="0">
              <a:solidFill>
                <a:srgbClr val="3BB0C9"/>
              </a:solidFill>
              <a:latin typeface="Arial"/>
              <a:cs typeface="Arial"/>
            </a:endParaRPr>
          </a:p>
        </p:txBody>
      </p:sp>
      <p:sp>
        <p:nvSpPr>
          <p:cNvPr id="4" name="Trapezoid 3"/>
          <p:cNvSpPr/>
          <p:nvPr/>
        </p:nvSpPr>
        <p:spPr>
          <a:xfrm rot="16200000">
            <a:off x="4453354" y="3223227"/>
            <a:ext cx="1309847" cy="1328040"/>
          </a:xfrm>
          <a:prstGeom prst="trapezoid">
            <a:avLst>
              <a:gd name="adj" fmla="val 48016"/>
            </a:avLst>
          </a:prstGeom>
          <a:gradFill flip="none" rotWithShape="1">
            <a:gsLst>
              <a:gs pos="0">
                <a:srgbClr val="66FF33">
                  <a:alpha val="64000"/>
                </a:srgbClr>
              </a:gs>
              <a:gs pos="50000">
                <a:srgbClr val="66FF33">
                  <a:alpha val="0"/>
                </a:srgbClr>
              </a:gs>
              <a:gs pos="100000">
                <a:srgbClr val="66FF33">
                  <a:alpha val="4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2404" tIns="51202" rIns="102404" bIns="51202" anchor="ctr"/>
          <a:lstStyle/>
          <a:p>
            <a:pPr>
              <a:defRPr/>
            </a:pPr>
            <a:endParaRPr lang="en-US"/>
          </a:p>
        </p:txBody>
      </p:sp>
      <p:sp>
        <p:nvSpPr>
          <p:cNvPr id="5" name="Round Diagonal Corner Rectangle 4"/>
          <p:cNvSpPr/>
          <p:nvPr/>
        </p:nvSpPr>
        <p:spPr>
          <a:xfrm>
            <a:off x="493423" y="3001903"/>
            <a:ext cx="1362436" cy="1626417"/>
          </a:xfrm>
          <a:prstGeom prst="round2DiagRect">
            <a:avLst/>
          </a:prstGeom>
          <a:blipFill>
            <a:blip r:embed="rId3" cstate="screen">
              <a:extLst>
                <a:ext uri="{28A0092B-C50C-407E-A947-70E740481C1C}">
                  <a14:useLocalDpi xmlns:a14="http://schemas.microsoft.com/office/drawing/2010/main" val="0"/>
                </a:ext>
              </a:extLst>
            </a:blip>
            <a:stretch>
              <a:fillRect/>
            </a:stretch>
          </a:blipFill>
          <a:ln w="47625">
            <a:solidFill>
              <a:schemeClr val="bg1"/>
            </a:solidFill>
          </a:ln>
          <a:effectLst>
            <a:outerShdw blurRad="241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404" tIns="51202" rIns="102404" bIns="51202" anchor="ctr"/>
          <a:lstStyle/>
          <a:p>
            <a:pPr>
              <a:defRPr/>
            </a:pPr>
            <a:endParaRPr lang="en-US"/>
          </a:p>
        </p:txBody>
      </p:sp>
      <p:grpSp>
        <p:nvGrpSpPr>
          <p:cNvPr id="6" name="Group 6"/>
          <p:cNvGrpSpPr>
            <a:grpSpLocks/>
          </p:cNvGrpSpPr>
          <p:nvPr/>
        </p:nvGrpSpPr>
        <p:grpSpPr bwMode="auto">
          <a:xfrm>
            <a:off x="1855859" y="3077500"/>
            <a:ext cx="3109036" cy="1990630"/>
            <a:chOff x="1874520" y="1066800"/>
            <a:chExt cx="5055214" cy="4316501"/>
          </a:xfrm>
        </p:grpSpPr>
        <p:sp>
          <p:nvSpPr>
            <p:cNvPr id="7" name="Trapezoid 6"/>
            <p:cNvSpPr/>
            <p:nvPr/>
          </p:nvSpPr>
          <p:spPr>
            <a:xfrm rot="16200000">
              <a:off x="807720" y="2133600"/>
              <a:ext cx="3215640" cy="1082040"/>
            </a:xfrm>
            <a:prstGeom prst="trapezoid">
              <a:avLst>
                <a:gd name="adj" fmla="val 115533"/>
              </a:avLst>
            </a:prstGeom>
            <a:gradFill flip="none" rotWithShape="1">
              <a:gsLst>
                <a:gs pos="0">
                  <a:srgbClr val="FF9BE5">
                    <a:alpha val="63000"/>
                  </a:srgbClr>
                </a:gs>
                <a:gs pos="50000">
                  <a:srgbClr val="FF9BE5">
                    <a:alpha val="7000"/>
                  </a:srgbClr>
                </a:gs>
                <a:gs pos="100000">
                  <a:srgbClr val="FF9BE5">
                    <a:alpha val="6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919195"/>
                </a:solidFill>
                <a:latin typeface="Verlag Light" pitchFamily="50"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6562" y="1090078"/>
              <a:ext cx="3516579" cy="3161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0"/>
            <p:cNvSpPr txBox="1">
              <a:spLocks noChangeArrowheads="1"/>
            </p:cNvSpPr>
            <p:nvPr/>
          </p:nvSpPr>
          <p:spPr bwMode="auto">
            <a:xfrm>
              <a:off x="2810543" y="4248746"/>
              <a:ext cx="4119191" cy="1134555"/>
            </a:xfrm>
            <a:prstGeom prst="rect">
              <a:avLst/>
            </a:prstGeom>
            <a:noFill/>
            <a:ln w="9525">
              <a:noFill/>
              <a:miter lim="800000"/>
              <a:headEnd/>
              <a:tailEnd/>
            </a:ln>
          </p:spPr>
          <p:txBody>
            <a:bodyPr wrap="square">
              <a:spAutoFit/>
            </a:bodyPr>
            <a:lstStyle/>
            <a:p>
              <a:pPr>
                <a:defRPr/>
              </a:pPr>
              <a:r>
                <a:rPr lang="en-US" sz="1400" dirty="0">
                  <a:solidFill>
                    <a:schemeClr val="accent1">
                      <a:lumMod val="75000"/>
                    </a:schemeClr>
                  </a:solidFill>
                  <a:latin typeface="Arial"/>
                  <a:ea typeface="ヒラギノ角ゴ Pro W3"/>
                  <a:cs typeface="Arial"/>
                </a:rPr>
                <a:t>DNA Microarray Gene Map</a:t>
              </a:r>
            </a:p>
            <a:p>
              <a:pPr>
                <a:defRPr/>
              </a:pPr>
              <a:r>
                <a:rPr lang="en-US" sz="1400" dirty="0">
                  <a:solidFill>
                    <a:srgbClr val="747378"/>
                  </a:solidFill>
                  <a:latin typeface="Arial"/>
                  <a:ea typeface="ヒラギノ角ゴ Pro W3"/>
                  <a:cs typeface="Arial"/>
                </a:rPr>
                <a:t>Over 20,000 Genes</a:t>
              </a:r>
            </a:p>
          </p:txBody>
        </p:sp>
      </p:grpSp>
      <p:grpSp>
        <p:nvGrpSpPr>
          <p:cNvPr id="10" name="Group 11"/>
          <p:cNvGrpSpPr>
            <a:grpSpLocks/>
          </p:cNvGrpSpPr>
          <p:nvPr/>
        </p:nvGrpSpPr>
        <p:grpSpPr bwMode="auto">
          <a:xfrm>
            <a:off x="5772298" y="3086844"/>
            <a:ext cx="3272276" cy="1957329"/>
            <a:chOff x="10295424" y="2816733"/>
            <a:chExt cx="7676347" cy="5197752"/>
          </a:xfrm>
        </p:grpSpPr>
        <p:pic>
          <p:nvPicPr>
            <p:cNvPr id="11" name="Picture 1" descr="C:\Users\Scott Ferguson\Downloads\HeatmapBuilder\15 genes v7 - Standard Green - Red - Bin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5424" y="2816733"/>
              <a:ext cx="4248007" cy="3876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20"/>
            <p:cNvSpPr txBox="1">
              <a:spLocks noChangeArrowheads="1"/>
            </p:cNvSpPr>
            <p:nvPr/>
          </p:nvSpPr>
          <p:spPr bwMode="auto">
            <a:xfrm>
              <a:off x="10349708" y="6625057"/>
              <a:ext cx="7622063" cy="1389428"/>
            </a:xfrm>
            <a:prstGeom prst="rect">
              <a:avLst/>
            </a:prstGeom>
            <a:noFill/>
            <a:ln w="9525">
              <a:noFill/>
              <a:miter lim="800000"/>
              <a:headEnd/>
              <a:tailEnd/>
            </a:ln>
          </p:spPr>
          <p:txBody>
            <a:bodyPr wrap="square">
              <a:spAutoFit/>
            </a:bodyPr>
            <a:lstStyle/>
            <a:p>
              <a:pPr>
                <a:defRPr/>
              </a:pPr>
              <a:r>
                <a:rPr lang="en-US" sz="1400" dirty="0" err="1">
                  <a:solidFill>
                    <a:schemeClr val="accent1">
                      <a:lumMod val="75000"/>
                    </a:schemeClr>
                  </a:solidFill>
                  <a:latin typeface="Arial"/>
                  <a:ea typeface="ヒラギノ角ゴ Pro W3"/>
                  <a:cs typeface="Arial"/>
                </a:rPr>
                <a:t>Heatmap</a:t>
              </a:r>
              <a:endParaRPr lang="en-US" sz="1400" dirty="0">
                <a:solidFill>
                  <a:schemeClr val="accent1">
                    <a:lumMod val="75000"/>
                  </a:schemeClr>
                </a:solidFill>
                <a:latin typeface="Arial"/>
                <a:ea typeface="ヒラギノ角ゴ Pro W3"/>
                <a:cs typeface="Arial"/>
              </a:endParaRPr>
            </a:p>
            <a:p>
              <a:pPr>
                <a:defRPr/>
              </a:pPr>
              <a:endParaRPr lang="en-US" sz="1400" dirty="0">
                <a:solidFill>
                  <a:srgbClr val="747378"/>
                </a:solidFill>
                <a:latin typeface="Arial"/>
                <a:ea typeface="ヒラギノ角ゴ Pro W3"/>
                <a:cs typeface="Arial"/>
              </a:endParaRPr>
            </a:p>
          </p:txBody>
        </p:sp>
      </p:grpSp>
      <p:sp>
        <p:nvSpPr>
          <p:cNvPr id="3" name="TextBox 2"/>
          <p:cNvSpPr txBox="1"/>
          <p:nvPr/>
        </p:nvSpPr>
        <p:spPr>
          <a:xfrm>
            <a:off x="319679" y="1433558"/>
            <a:ext cx="3919576" cy="1323439"/>
          </a:xfrm>
          <a:prstGeom prst="rect">
            <a:avLst/>
          </a:prstGeom>
          <a:noFill/>
        </p:spPr>
        <p:txBody>
          <a:bodyPr wrap="square" rtlCol="0">
            <a:spAutoFit/>
          </a:bodyPr>
          <a:lstStyle/>
          <a:p>
            <a:r>
              <a:rPr lang="en-US" sz="2000" dirty="0">
                <a:solidFill>
                  <a:schemeClr val="tx1">
                    <a:lumMod val="65000"/>
                    <a:lumOff val="35000"/>
                  </a:schemeClr>
                </a:solidFill>
                <a:latin typeface="Arial"/>
                <a:cs typeface="Arial"/>
              </a:rPr>
              <a:t>1. The breakthrough mapping of the Human Genome allows scientists to look at an entire set of genes within the DNA.</a:t>
            </a:r>
          </a:p>
        </p:txBody>
      </p:sp>
      <p:sp>
        <p:nvSpPr>
          <p:cNvPr id="13" name="TextBox 12"/>
          <p:cNvSpPr txBox="1"/>
          <p:nvPr/>
        </p:nvSpPr>
        <p:spPr>
          <a:xfrm>
            <a:off x="4572549" y="1425091"/>
            <a:ext cx="4191601" cy="1631216"/>
          </a:xfrm>
          <a:prstGeom prst="rect">
            <a:avLst/>
          </a:prstGeom>
          <a:noFill/>
        </p:spPr>
        <p:txBody>
          <a:bodyPr wrap="square" rtlCol="0">
            <a:spAutoFit/>
          </a:bodyPr>
          <a:lstStyle/>
          <a:p>
            <a:r>
              <a:rPr lang="en-US" sz="2000" dirty="0">
                <a:solidFill>
                  <a:schemeClr val="tx1">
                    <a:lumMod val="65000"/>
                    <a:lumOff val="35000"/>
                  </a:schemeClr>
                </a:solidFill>
                <a:latin typeface="Arial"/>
                <a:cs typeface="Arial"/>
              </a:rPr>
              <a:t>2. Nu Skin’s proprietary understanding allows us to focus on specific sets of genes to interpret and understand their expression. </a:t>
            </a:r>
          </a:p>
        </p:txBody>
      </p:sp>
    </p:spTree>
    <p:extLst>
      <p:ext uri="{BB962C8B-B14F-4D97-AF65-F5344CB8AC3E}">
        <p14:creationId xmlns:p14="http://schemas.microsoft.com/office/powerpoint/2010/main" val="1474759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15948</TotalTime>
  <Words>1681</Words>
  <Application>Microsoft Office PowerPoint</Application>
  <PresentationFormat>On-screen Show (16:9)</PresentationFormat>
  <Paragraphs>167</Paragraphs>
  <Slides>19</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Microsoft YaHei</vt:lpstr>
      <vt:lpstr>Microsoft YaHei</vt:lpstr>
      <vt:lpstr>ＭＳ Ｐゴシック</vt:lpstr>
      <vt:lpstr>ＭＳ Ｐゴシック</vt:lpstr>
      <vt:lpstr>新細明體</vt:lpstr>
      <vt:lpstr>宋体</vt:lpstr>
      <vt:lpstr>Arial</vt:lpstr>
      <vt:lpstr>Calibri</vt:lpstr>
      <vt:lpstr>Verlag Bold</vt:lpstr>
      <vt:lpstr>Verlag Light</vt:lpstr>
      <vt:lpstr>ヒラギノ角ゴ Pro W3</vt:lpstr>
      <vt:lpstr>Office Theme</vt:lpstr>
      <vt:lpstr>4_Office Theme</vt:lpstr>
      <vt:lpstr>Science presentation</vt:lpstr>
      <vt:lpstr>our world-class SCIENCE</vt:lpstr>
      <vt:lpstr>PowerPoint Presentation</vt:lpstr>
      <vt:lpstr>PowerPoint Presentation</vt:lpstr>
      <vt:lpstr>PowerPoint Presentation</vt:lpstr>
      <vt:lpstr> targeting the sources of aging</vt:lpstr>
      <vt:lpstr>PowerPoint Presentation</vt:lpstr>
      <vt:lpstr>PowerPoint Presentation</vt:lpstr>
      <vt:lpstr>our unique Understanding  of gene expression</vt:lpstr>
      <vt:lpstr>PowerPoint Presentation</vt:lpstr>
      <vt:lpstr>We illustrate results</vt:lpstr>
      <vt:lpstr>PowerPoint Presentation</vt:lpstr>
      <vt:lpstr>PowerPoint Presentation</vt:lpstr>
      <vt:lpstr>PowerPoint Presentation</vt:lpstr>
      <vt:lpstr>PowerPoint Presentation</vt:lpstr>
      <vt:lpstr>PowerPoint Presentation</vt:lpstr>
      <vt:lpstr>Ageloc me™ clinical testing</vt:lpstr>
      <vt:lpstr>Ageloc me™ formulations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ageLOC Me: Science Presentation</dc:title>
  <dc:creator>nuskin cn</dc:creator>
  <cp:lastModifiedBy>Rachel Seat</cp:lastModifiedBy>
  <cp:revision>625</cp:revision>
  <cp:lastPrinted>2015-06-23T19:45:24Z</cp:lastPrinted>
  <dcterms:created xsi:type="dcterms:W3CDTF">2015-06-23T20:43:34Z</dcterms:created>
  <dcterms:modified xsi:type="dcterms:W3CDTF">2016-07-06T14:53:10Z</dcterms:modified>
</cp:coreProperties>
</file>