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19"/>
  </p:notesMasterIdLst>
  <p:handoutMasterIdLst>
    <p:handoutMasterId r:id="rId20"/>
  </p:handoutMasterIdLst>
  <p:sldIdLst>
    <p:sldId id="322" r:id="rId5"/>
    <p:sldId id="337" r:id="rId6"/>
    <p:sldId id="325" r:id="rId7"/>
    <p:sldId id="326" r:id="rId8"/>
    <p:sldId id="327" r:id="rId9"/>
    <p:sldId id="328" r:id="rId10"/>
    <p:sldId id="329" r:id="rId11"/>
    <p:sldId id="331" r:id="rId12"/>
    <p:sldId id="332" r:id="rId13"/>
    <p:sldId id="333" r:id="rId14"/>
    <p:sldId id="334" r:id="rId15"/>
    <p:sldId id="330" r:id="rId16"/>
    <p:sldId id="312" r:id="rId17"/>
    <p:sldId id="336" r:id="rId18"/>
  </p:sldIdLst>
  <p:sldSz cx="9144000" cy="5143500" type="screen16x9"/>
  <p:notesSz cx="7010400" cy="9223375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a" initials="D" lastIdx="5" clrIdx="0"/>
  <p:cmAuthor id="1" name="k.c. holley" initials="KC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EB1"/>
    <a:srgbClr val="0082BC"/>
    <a:srgbClr val="FF00FF"/>
    <a:srgbClr val="646569"/>
    <a:srgbClr val="77777A"/>
    <a:srgbClr val="ADD9C9"/>
    <a:srgbClr val="96BDDC"/>
    <a:srgbClr val="00C3C6"/>
    <a:srgbClr val="000830"/>
    <a:srgbClr val="0008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6" autoAdjust="0"/>
    <p:restoredTop sz="74711" autoAdjust="0"/>
  </p:normalViewPr>
  <p:slideViewPr>
    <p:cSldViewPr snapToGrid="0" snapToObjects="1">
      <p:cViewPr varScale="1">
        <p:scale>
          <a:sx n="76" d="100"/>
          <a:sy n="76" d="100"/>
        </p:scale>
        <p:origin x="822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63E54-3693-674C-9B83-A92C42DCBACA}" type="datetimeFigureOut">
              <a:rPr lang="en-US" smtClean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598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800E6-57F7-4846-81AF-35C0C5651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02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431800" y="692150"/>
            <a:ext cx="6146800" cy="3459163"/>
          </a:xfrm>
          <a:prstGeom prst="rect">
            <a:avLst/>
          </a:prstGeom>
        </p:spPr>
        <p:txBody>
          <a:bodyPr lIns="92757" tIns="46378" rIns="92757" bIns="46378"/>
          <a:lstStyle/>
          <a:p>
            <a:pPr lvl="0"/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34720" y="4381103"/>
            <a:ext cx="5140960" cy="4150519"/>
          </a:xfrm>
          <a:prstGeom prst="rect">
            <a:avLst/>
          </a:prstGeom>
        </p:spPr>
        <p:txBody>
          <a:bodyPr lIns="92757" tIns="46378" rIns="92757" bIns="46378"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205288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aseline="0" dirty="0"/>
              <a:t>讓我們來談談</a:t>
            </a:r>
            <a:r>
              <a:rPr lang="en-US" altLang="zh-TW" sz="2400" baseline="0" dirty="0"/>
              <a:t>me</a:t>
            </a:r>
            <a:r>
              <a:rPr lang="zh-TW" altLang="en-US" sz="2400" baseline="0" dirty="0"/>
              <a:t>，不是「我」，而是</a:t>
            </a:r>
            <a:r>
              <a:rPr lang="en-US" altLang="zh-TW" sz="2400" baseline="0" dirty="0" err="1"/>
              <a:t>ageLOC</a:t>
            </a:r>
            <a:r>
              <a:rPr lang="zh-TW" altLang="en-US" sz="2400" baseline="0" dirty="0"/>
              <a:t> </a:t>
            </a:r>
            <a:r>
              <a:rPr lang="en-US" altLang="zh-TW" sz="2400" baseline="0" dirty="0"/>
              <a:t>Me</a:t>
            </a:r>
            <a:r>
              <a:rPr lang="zh-TW" altLang="en-US" sz="2400" baseline="0" dirty="0"/>
              <a:t>。因為它是一個非常獨特與個人化的設計，所以真的是與你、我，並所有人都緊密相關的。</a:t>
            </a:r>
            <a:endParaRPr lang="en-US" sz="240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0" i="0" dirty="0"/>
              <a:t>`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0503121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err="1"/>
              <a:t>ageLOC</a:t>
            </a:r>
            <a:r>
              <a:rPr lang="zh-TW" altLang="en-US" sz="2400" dirty="0"/>
              <a:t> </a:t>
            </a:r>
            <a:r>
              <a:rPr lang="en-US" altLang="zh-TW" sz="2400" dirty="0"/>
              <a:t>Me</a:t>
            </a:r>
            <a:r>
              <a:rPr lang="zh-TW" altLang="en-US" sz="2400" dirty="0"/>
              <a:t>好處之一，是平常一瓶裝護膚品無法容納的肌膚護理。</a:t>
            </a:r>
            <a:endParaRPr lang="en-US" sz="2400" dirty="0"/>
          </a:p>
          <a:p>
            <a:endParaRPr lang="en-US" sz="240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0" i="0" dirty="0" err="1"/>
              <a:t>ageLOC</a:t>
            </a:r>
            <a:r>
              <a:rPr lang="en-US" sz="2200" b="0" i="0" baseline="0" dirty="0"/>
              <a:t> Me</a:t>
            </a:r>
            <a:r>
              <a:rPr lang="zh-TW" altLang="en-US" sz="2200" b="0" i="0" baseline="0" dirty="0"/>
              <a:t>精華液擁有較高的活性成分，所以必須在使用當下才能混和－這使它們更有效，也比以往更專門。結果是為您帶來更好、更客製化的護理方案。</a:t>
            </a:r>
            <a:endParaRPr lang="en-US" altLang="zh-TW" sz="22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790026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我們發現肌膚護理最主要的一個問題，就是我們常常不依從產品指示，並忘記如何正確使用產品，來獲得最大的益處。</a:t>
            </a:r>
            <a:r>
              <a:rPr lang="en-US" altLang="zh-TW" sz="2400" b="0" i="0" dirty="0" err="1"/>
              <a:t>ageLOC</a:t>
            </a:r>
            <a:r>
              <a:rPr lang="en-US" altLang="zh-TW" sz="2400" b="0" i="0" dirty="0"/>
              <a:t> Me</a:t>
            </a:r>
            <a:r>
              <a:rPr lang="zh-TW" altLang="en-US" sz="2400" b="0" i="0" dirty="0"/>
              <a:t>每天會提醒您使用產品，並傳送最精準的量，使您獲得最佳效果－給您每天需要、且渴望得到的結果。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14153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沒有任何類似</a:t>
            </a:r>
            <a:r>
              <a:rPr lang="en-US" altLang="zh-TW" sz="2400" b="0" i="0" dirty="0" err="1"/>
              <a:t>ageLOC</a:t>
            </a:r>
            <a:r>
              <a:rPr lang="zh-TW" altLang="en-US" sz="2400" b="0" i="0" dirty="0"/>
              <a:t> </a:t>
            </a:r>
            <a:r>
              <a:rPr lang="en-US" altLang="zh-TW" sz="2400" b="0" i="0" dirty="0"/>
              <a:t>Me</a:t>
            </a:r>
            <a:r>
              <a:rPr lang="zh-TW" altLang="en-US" sz="2400" b="0" i="0" dirty="0"/>
              <a:t>的產品曾經出現過，而且這在美容產業確實是一大突破。到目前為止，我們為此設計與創新獲得許多殊榮。</a:t>
            </a:r>
            <a:endParaRPr lang="en-US" altLang="zh-TW" sz="2400" b="0" i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dirty="0"/>
              <a:t>(Picture</a:t>
            </a:r>
            <a:r>
              <a:rPr lang="en-US" sz="2400" b="0" i="0" baseline="0" dirty="0"/>
              <a:t> of biotechnology)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2400" b="0" i="0" baseline="0" dirty="0"/>
              <a:t>Most innovative Skin Care &amp; Nutrition Product Manufacturer &amp; Recognized Global Leaders in Anti-Aging Genetics</a:t>
            </a: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最具創新精神的肌膚護理、與營養食品的製造商，與抗老基因學領域受到認可的全球領導者</a:t>
            </a:r>
            <a:endParaRPr lang="en-US" sz="2400" b="0" i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606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l" defTabSz="463784" rtl="0">
              <a:lnSpc>
                <a:spcPct val="100000"/>
              </a:lnSpc>
              <a:defRPr/>
            </a:pPr>
            <a:r>
              <a:rPr lang="en-US" sz="2400" dirty="0"/>
              <a:t>Some people say it looks great,</a:t>
            </a:r>
            <a:r>
              <a:rPr lang="en-US" sz="2400" baseline="0" dirty="0"/>
              <a:t> and</a:t>
            </a:r>
            <a:r>
              <a:rPr lang="en-US" sz="2400" dirty="0"/>
              <a:t> it sounds great, but</a:t>
            </a:r>
            <a:r>
              <a:rPr lang="en-US" sz="2400" baseline="0" dirty="0"/>
              <a:t> what’s really happening inside the device? How can you deliver better ingredients in a more efficacious way than we historically have? The answer is our proprietary </a:t>
            </a:r>
            <a:r>
              <a:rPr lang="en-US" sz="2400" baseline="0" dirty="0" err="1"/>
              <a:t>microlayering</a:t>
            </a:r>
            <a:r>
              <a:rPr lang="en-US" sz="2400" baseline="0" dirty="0"/>
              <a:t> technology. </a:t>
            </a:r>
            <a:r>
              <a:rPr lang="en-US" sz="2400" dirty="0"/>
              <a:t>The ageLOC Me device weaves the customized serums together into 40 layers and delivers</a:t>
            </a:r>
            <a:r>
              <a:rPr lang="en-US" sz="2400" baseline="0" dirty="0"/>
              <a:t> them at the moment of use, </a:t>
            </a:r>
            <a:r>
              <a:rPr lang="en-US" sz="2400" dirty="0"/>
              <a:t>evenly distributing the key ingredients, optimizing the serum combination, and resulting in increased absorption of anti-aging formulations into the skin.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zh-TW" altLang="en-US" dirty="0"/>
              <a:t>有些人說它看起來很好、聽起來也很好，但是這裝置裡到底有何奧秘呢？怎麼能夠比過去更有效地傳送更好的成分呢？答案是專有的微層科技。</a:t>
            </a:r>
            <a:r>
              <a:rPr lang="en-US" altLang="zh-TW" dirty="0" err="1"/>
              <a:t>ageLOC</a:t>
            </a:r>
            <a:r>
              <a:rPr lang="en-US" altLang="zh-TW" dirty="0"/>
              <a:t> Me</a:t>
            </a:r>
            <a:r>
              <a:rPr lang="zh-TW" altLang="en-US" dirty="0"/>
              <a:t>裝置將客製化的精華液交織成</a:t>
            </a:r>
            <a:r>
              <a:rPr lang="en-US" altLang="zh-TW" dirty="0"/>
              <a:t>40</a:t>
            </a:r>
            <a:r>
              <a:rPr lang="zh-TW" altLang="en-US" dirty="0"/>
              <a:t>微層，並能在使用時傳送均勻的關鍵成份，將精華液的組合最佳化，幫助肌膚吸收抗衰老配方。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1153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</a:t>
            </a:r>
            <a:r>
              <a:rPr lang="en-US" altLang="zh-TW" baseline="0" dirty="0"/>
              <a:t> power to be me.</a:t>
            </a:r>
          </a:p>
          <a:p>
            <a:r>
              <a:rPr lang="en-US" baseline="0" dirty="0"/>
              <a:t>Me</a:t>
            </a:r>
            <a:r>
              <a:rPr lang="zh-TW" altLang="en-US" baseline="0" dirty="0"/>
              <a:t>的力量。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328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aseline="0" dirty="0"/>
              <a:t>我們每個人都很獨特，有自己個人的品味、偏好、喜愛與不喜愛的事物。我們每天都有許多可以量身定製的東西－幫助我們融入我們的世界。</a:t>
            </a:r>
            <a:endParaRPr lang="en-US" baseline="0" dirty="0"/>
          </a:p>
          <a:p>
            <a:endParaRPr lang="en-US" u="none" baseline="0" dirty="0">
              <a:solidFill>
                <a:srgbClr val="FF0000"/>
              </a:solidFill>
            </a:endParaRPr>
          </a:p>
          <a:p>
            <a:endParaRPr lang="en-US" u="none" baseline="0" dirty="0"/>
          </a:p>
          <a:p>
            <a:r>
              <a:rPr lang="zh-TW" altLang="en-US" u="none" dirty="0"/>
              <a:t>但是肌膚護理已經以直接簡單化、全入一瓶裝的形式一段時間了。在</a:t>
            </a:r>
            <a:r>
              <a:rPr lang="en-US" altLang="zh-TW" u="none" dirty="0"/>
              <a:t>Nu Skin</a:t>
            </a:r>
            <a:r>
              <a:rPr lang="zh-TW" altLang="en-US" u="none" dirty="0"/>
              <a:t>，我們了解像肌膚護理這種屬於個人、且獨特的事情</a:t>
            </a:r>
            <a:r>
              <a:rPr lang="zh-TW" altLang="en-US" dirty="0"/>
              <a:t>，需要更加個人化與客製化，以帶來最大的益處與功效。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06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i="0" baseline="0" dirty="0" err="1"/>
              <a:t>ageLOC</a:t>
            </a:r>
            <a:r>
              <a:rPr lang="en-US" sz="2400" b="0" i="0" baseline="0" dirty="0"/>
              <a:t> Me</a:t>
            </a:r>
            <a:r>
              <a:rPr lang="zh-TW" altLang="en-US" sz="2400" b="0" i="0" baseline="0" dirty="0"/>
              <a:t>是革命性的產品，而且是肌膚護理的未來，因為它是特別為您量身定製的。</a:t>
            </a:r>
            <a:endParaRPr lang="en-US" sz="24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baseline="0" dirty="0"/>
          </a:p>
          <a:p>
            <a:r>
              <a:rPr lang="zh-TW" altLang="en-US" sz="2400" dirty="0"/>
              <a:t>這個系統其中一個主要的元素是應用程式，藉著這程式，您可以讓我們更了解您的事。這個應用程式會索取有關您的資料，像是性別、居住地（不同的天氣因素）、背景、您對老化的關注，在肌膚護理方面的期盼、以及您試圖去達成的目標。這個應用程式接著會將這些資訊輸入至一個複雜的演算系統，這系統集合了所有我們研究與開發的力量、超過三十年的基因科學、以及我們在肌膚護理方面的專業，創造出為您量身定製的護理方案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053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400" baseline="0" dirty="0"/>
              <a:t>這是前所未有的產品，是個非常優秀的成果－將多年來一成不變的肌膚護理方式提升到全新境界。提供量身定製的產品給您，使</a:t>
            </a:r>
            <a:r>
              <a:rPr lang="en-US" altLang="zh-TW" sz="2400" baseline="0" dirty="0" err="1"/>
              <a:t>ageLOC</a:t>
            </a:r>
            <a:r>
              <a:rPr lang="zh-TW" altLang="en-US" sz="2400" baseline="0" dirty="0"/>
              <a:t> </a:t>
            </a:r>
            <a:r>
              <a:rPr lang="en-US" altLang="zh-TW" sz="2400" baseline="0" dirty="0"/>
              <a:t>Me</a:t>
            </a:r>
            <a:r>
              <a:rPr lang="zh-TW" altLang="en-US" sz="2400" baseline="0" dirty="0"/>
              <a:t>成為肌膚護理的新世代。</a:t>
            </a:r>
            <a:endParaRPr lang="en-US" sz="2400" baseline="0" dirty="0"/>
          </a:p>
        </p:txBody>
      </p:sp>
    </p:spTree>
    <p:extLst>
      <p:ext uri="{BB962C8B-B14F-4D97-AF65-F5344CB8AC3E}">
        <p14:creationId xmlns:p14="http://schemas.microsoft.com/office/powerpoint/2010/main" val="291734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從超過</a:t>
            </a:r>
            <a:r>
              <a:rPr lang="en-US" altLang="zh-TW" sz="2400" b="0" i="0" dirty="0"/>
              <a:t>2,000</a:t>
            </a:r>
            <a:r>
              <a:rPr lang="zh-TW" altLang="en-US" sz="2400" b="0" i="0" dirty="0"/>
              <a:t>種可能的方案組合中，為您選擇量身定製的個人護理方案。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1215990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baseline="0" dirty="0"/>
              <a:t>在全球美容產業中有上百萬種產品。有些人非常擅長創造自己的肌膚護理方案，也知道他們想要的成果。然而有些人對肌膚護理感到不知所措，也對多種選擇感到困惑。他們不知道什麼才適合自己。那說明了為甚麼</a:t>
            </a:r>
            <a:r>
              <a:rPr lang="en-US" altLang="zh-TW" sz="2400" b="0" i="0" baseline="0" dirty="0" err="1"/>
              <a:t>ageLOC</a:t>
            </a:r>
            <a:r>
              <a:rPr lang="en-US" altLang="zh-TW" sz="2400" b="0" i="0" baseline="0" dirty="0"/>
              <a:t> Me</a:t>
            </a:r>
            <a:r>
              <a:rPr lang="zh-TW" altLang="en-US" sz="2400" b="0" i="0" baseline="0" dirty="0"/>
              <a:t>是最佳的選擇。即使對護膚方面只是初學者，您也能輕易找到為自己肌膚帶來最佳效果的護理方案。</a:t>
            </a:r>
            <a:endParaRPr lang="en-US" sz="24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baseline="0" dirty="0"/>
              <a:t>擁有</a:t>
            </a:r>
            <a:r>
              <a:rPr lang="en-US" altLang="zh-TW" sz="2400" b="0" i="0" baseline="0" dirty="0" err="1"/>
              <a:t>ageLOC</a:t>
            </a:r>
            <a:r>
              <a:rPr lang="zh-TW" altLang="en-US" sz="2400" b="0" i="0" baseline="0" dirty="0"/>
              <a:t> </a:t>
            </a:r>
            <a:r>
              <a:rPr lang="en-US" altLang="zh-TW" sz="2400" b="0" i="0" baseline="0" dirty="0"/>
              <a:t>ME</a:t>
            </a:r>
            <a:r>
              <a:rPr lang="zh-TW" altLang="en-US" sz="2400" b="0" i="0" baseline="0" dirty="0"/>
              <a:t>，您不需要在梳妝台或浴室櫃子裡堆滿瓶瓶罐罐。</a:t>
            </a:r>
            <a:r>
              <a:rPr lang="en-US" altLang="zh-TW" sz="2400" b="0" i="0" baseline="0" dirty="0" err="1"/>
              <a:t>ageLOC</a:t>
            </a:r>
            <a:r>
              <a:rPr lang="zh-TW" altLang="en-US" sz="2400" b="0" i="0" baseline="0" dirty="0"/>
              <a:t> </a:t>
            </a:r>
            <a:r>
              <a:rPr lang="en-US" altLang="zh-TW" sz="2400" b="0" i="0" baseline="0" dirty="0"/>
              <a:t>Me</a:t>
            </a:r>
            <a:r>
              <a:rPr lang="zh-TW" altLang="en-US" sz="2400" b="0" i="0" baseline="0" dirty="0"/>
              <a:t>簡單、方便、且易於使用。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3691533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b="0" i="0" dirty="0"/>
              <a:t>我們喜歡將此稱之為您的個人肌膚護理實驗室。當這個裝置每天早晚傳送您個人、客製化的產品時，魔法般的化學作用就此產生。</a:t>
            </a:r>
            <a:endParaRPr lang="en-US" sz="2400" b="0" i="0" dirty="0"/>
          </a:p>
        </p:txBody>
      </p:sp>
    </p:spTree>
    <p:extLst>
      <p:ext uri="{BB962C8B-B14F-4D97-AF65-F5344CB8AC3E}">
        <p14:creationId xmlns:p14="http://schemas.microsoft.com/office/powerpoint/2010/main" val="405976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我們保護我們的智慧財產。</a:t>
            </a:r>
            <a:r>
              <a:rPr lang="en-US" altLang="zh-TW" sz="2400" kern="1200" baseline="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ageLOC</a:t>
            </a:r>
            <a:r>
              <a:rPr lang="zh-TW" altLang="en-US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altLang="zh-TW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Me</a:t>
            </a:r>
            <a:r>
              <a:rPr lang="zh-TW" altLang="en-US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棌用</a:t>
            </a:r>
            <a:r>
              <a:rPr lang="en-US" altLang="zh-TW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Nu</a:t>
            </a:r>
            <a:r>
              <a:rPr lang="zh-TW" altLang="en-US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 </a:t>
            </a:r>
            <a:r>
              <a:rPr lang="en-US" altLang="zh-TW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Skin</a:t>
            </a:r>
            <a:r>
              <a:rPr lang="zh-TW" altLang="en-US" sz="2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Helvetica Neue"/>
              </a:rPr>
              <a:t>專有的世界級工程－而且只有您有能力與世界分享。</a:t>
            </a:r>
            <a:endParaRPr lang="en-US" sz="2400" kern="1200" baseline="0" dirty="0">
              <a:solidFill>
                <a:schemeClr val="tx1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kern="1200" baseline="0" dirty="0">
              <a:solidFill>
                <a:schemeClr val="tx1"/>
              </a:solidFill>
              <a:latin typeface="+mj-lt"/>
              <a:ea typeface="+mj-ea"/>
              <a:cs typeface="+mj-cs"/>
              <a:sym typeface="Helvetica Neue"/>
            </a:endParaRPr>
          </a:p>
          <a:p>
            <a:r>
              <a:rPr lang="zh-TW" altLang="en-US" sz="2400" dirty="0"/>
              <a:t>我們獨有的</a:t>
            </a:r>
            <a:r>
              <a:rPr lang="en-US" altLang="zh-TW" sz="2400" dirty="0" err="1"/>
              <a:t>ageLOC</a:t>
            </a:r>
            <a:r>
              <a:rPr lang="zh-TW" altLang="en-US" sz="2400" dirty="0"/>
              <a:t>科技帶來</a:t>
            </a:r>
            <a:r>
              <a:rPr lang="en-US" altLang="zh-TW" sz="2400" dirty="0"/>
              <a:t>27</a:t>
            </a:r>
            <a:r>
              <a:rPr lang="zh-TW" altLang="en-US" sz="2400" dirty="0"/>
              <a:t>項專利與專利申請。這代表世界上沒有其他公司能提供同樣等級的創新產品。</a:t>
            </a:r>
            <a:endParaRPr lang="en-US" sz="2400" dirty="0"/>
          </a:p>
          <a:p>
            <a:endParaRPr lang="en-US" sz="2400" dirty="0"/>
          </a:p>
          <a:p>
            <a:r>
              <a:rPr lang="zh-TW" altLang="en-US" sz="2400" b="0" i="0" dirty="0"/>
              <a:t>而在這</a:t>
            </a:r>
            <a:r>
              <a:rPr lang="en-US" altLang="zh-TW" sz="2400" b="0" i="0" dirty="0"/>
              <a:t>27</a:t>
            </a:r>
            <a:r>
              <a:rPr lang="zh-TW" altLang="en-US" sz="2400" b="0" i="0" dirty="0"/>
              <a:t>項專利中，有</a:t>
            </a:r>
            <a:r>
              <a:rPr lang="en-US" altLang="zh-TW" sz="2400" b="0" i="0" dirty="0"/>
              <a:t>5</a:t>
            </a:r>
            <a:r>
              <a:rPr lang="zh-TW" altLang="en-US" sz="2400" b="0" i="0" dirty="0"/>
              <a:t>項涵蓋了</a:t>
            </a:r>
            <a:r>
              <a:rPr lang="en-US" altLang="zh-TW" sz="2400" b="0" i="0" dirty="0" err="1"/>
              <a:t>ageLOc</a:t>
            </a:r>
            <a:r>
              <a:rPr lang="zh-TW" altLang="en-US" sz="2400" b="0" i="0" dirty="0"/>
              <a:t> </a:t>
            </a:r>
            <a:r>
              <a:rPr lang="en-US" altLang="zh-TW" sz="2400" b="0" i="0" dirty="0"/>
              <a:t>Me</a:t>
            </a:r>
            <a:r>
              <a:rPr lang="zh-TW" altLang="en-US" sz="2400" b="0" i="0" dirty="0"/>
              <a:t>使用來為您傳送客製化的肌膚護理機制。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684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0213" y="692150"/>
            <a:ext cx="6149975" cy="3459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i="0" baseline="0" dirty="0"/>
              <a:t>我們決定要改變肌膚護理產業的樣貌，因此我們投入時間、熱誠，以及金融資源，將</a:t>
            </a:r>
            <a:r>
              <a:rPr lang="en-US" altLang="zh-TW" sz="2000" b="0" i="0" baseline="0" dirty="0" err="1"/>
              <a:t>ageLOC</a:t>
            </a:r>
            <a:r>
              <a:rPr lang="zh-TW" altLang="en-US" sz="2000" b="0" i="0" baseline="0" dirty="0"/>
              <a:t> </a:t>
            </a:r>
            <a:r>
              <a:rPr lang="en-US" altLang="zh-TW" sz="2000" b="0" i="0" baseline="0" dirty="0"/>
              <a:t>Me</a:t>
            </a:r>
            <a:r>
              <a:rPr lang="zh-TW" altLang="en-US" sz="2000" b="0" i="0" baseline="0" dirty="0"/>
              <a:t>帶給您與您的客戶。</a:t>
            </a:r>
            <a:endParaRPr lang="en-US" sz="20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i="0" baseline="0" dirty="0" err="1"/>
              <a:t>ageLOC</a:t>
            </a:r>
            <a:r>
              <a:rPr lang="en-US" sz="2000" b="0" i="0" baseline="0" dirty="0"/>
              <a:t> Me</a:t>
            </a:r>
            <a:r>
              <a:rPr lang="zh-TW" altLang="en-US" sz="2000" b="0" i="0" baseline="0" dirty="0"/>
              <a:t>代表了</a:t>
            </a:r>
            <a:r>
              <a:rPr lang="en-US" altLang="zh-TW" sz="2000" b="0" i="0" baseline="0" dirty="0"/>
              <a:t>Nu Skin</a:t>
            </a:r>
            <a:r>
              <a:rPr lang="zh-TW" altLang="en-US" sz="2000" b="0" i="0" baseline="0" dirty="0"/>
              <a:t>歷史上所做過最具雄心的產品發展。</a:t>
            </a:r>
            <a:endParaRPr lang="en-US" sz="20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baseline="0" dirty="0"/>
          </a:p>
          <a:p>
            <a:pPr marL="0" marR="0" indent="0" defTabSz="45720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b="0" i="0" baseline="0" dirty="0"/>
              <a:t>在經過幾年深入的研究與發展，以及超過</a:t>
            </a:r>
            <a:r>
              <a:rPr lang="en-US" altLang="zh-TW" sz="2000" b="0" i="0" baseline="0" dirty="0"/>
              <a:t>3500</a:t>
            </a:r>
            <a:r>
              <a:rPr lang="zh-TW" altLang="en-US" sz="2000" b="0" i="0" baseline="0" dirty="0"/>
              <a:t>萬的投資之後，我們發明了專門為您</a:t>
            </a:r>
            <a:r>
              <a:rPr lang="zh-TW" altLang="en-US" sz="2000" b="0" i="0" dirty="0"/>
              <a:t>量身定製</a:t>
            </a:r>
            <a:r>
              <a:rPr lang="zh-TW" altLang="en-US" sz="2000" b="0" i="0" baseline="0" dirty="0"/>
              <a:t>配方的肌膚護理系統。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42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erin%201/Desktop/fountainWht%20icon%20reg%20logo%20no%20tm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file://localhost/Users/erin%201/Documents/Logos/NS%20DTBY%20final%20logos%20clear%20zone.png" TargetMode="Externa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424428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91000">
                <a:srgbClr val="1C324D"/>
              </a:gs>
              <a:gs pos="18000">
                <a:srgbClr val="01708C"/>
              </a:gs>
            </a:gsLst>
            <a:lin ang="5100000" scaled="0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95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8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0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646569"/>
                </a:solidFill>
              </a:defRPr>
            </a:lvl1pPr>
            <a:lvl2pPr>
              <a:defRPr sz="1600">
                <a:solidFill>
                  <a:srgbClr val="646569"/>
                </a:solidFill>
              </a:defRPr>
            </a:lvl2pPr>
            <a:lvl3pPr>
              <a:defRPr sz="1600">
                <a:solidFill>
                  <a:srgbClr val="646569"/>
                </a:solidFill>
              </a:defRPr>
            </a:lvl3pPr>
            <a:lvl4pPr>
              <a:defRPr sz="1600">
                <a:solidFill>
                  <a:srgbClr val="646569"/>
                </a:solidFill>
              </a:defRPr>
            </a:lvl4pPr>
            <a:lvl5pPr>
              <a:defRPr sz="1600">
                <a:solidFill>
                  <a:srgbClr val="64656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91000">
                <a:srgbClr val="1C324D"/>
              </a:gs>
              <a:gs pos="18000">
                <a:srgbClr val="01708C"/>
              </a:gs>
            </a:gsLst>
            <a:lin ang="5100000" scaled="0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5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1"/>
            <a:ext cx="9144000" cy="5276088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fountainWht icon reg logo no tm.png" descr="/Users/erin 1/Desktop/fountainWht icon reg logo no tm.png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6912" y="2006600"/>
            <a:ext cx="1114748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1765698"/>
            <a:ext cx="8229600" cy="1131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-49268" y="3392162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69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9144000" cy="3416349"/>
          </a:xfrm>
          <a:prstGeom prst="rect">
            <a:avLst/>
          </a:prstGeom>
          <a:gradFill flip="none" rotWithShape="1">
            <a:gsLst>
              <a:gs pos="88000">
                <a:srgbClr val="1C324D"/>
              </a:gs>
              <a:gs pos="0">
                <a:srgbClr val="01708C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Title 1"/>
          <p:cNvSpPr txBox="1">
            <a:spLocks/>
          </p:cNvSpPr>
          <p:nvPr userDrawn="1"/>
        </p:nvSpPr>
        <p:spPr>
          <a:xfrm>
            <a:off x="457200" y="1765698"/>
            <a:ext cx="8229600" cy="113109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PRESENTATION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SLIDE TITLE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3424428"/>
            <a:ext cx="9144000" cy="1719072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NS DTBY final logos clear zone.png" descr="/Users/erin 1/Documents/Logos/NS DTBY final logos clear zone.png"/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1070" y="3548527"/>
            <a:ext cx="1745700" cy="1565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566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-1"/>
            <a:ext cx="9144000" cy="4709160"/>
          </a:xfrm>
          <a:prstGeom prst="rect">
            <a:avLst/>
          </a:prstGeom>
          <a:gradFill flip="none" rotWithShape="1">
            <a:gsLst>
              <a:gs pos="78000">
                <a:srgbClr val="005DA6"/>
              </a:gs>
              <a:gs pos="5000">
                <a:srgbClr val="00BFC9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  <p:sp>
        <p:nvSpPr>
          <p:cNvPr id="38" name="Subtitle 9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40" name="Title 27"/>
          <p:cNvSpPr>
            <a:spLocks noGrp="1"/>
          </p:cNvSpPr>
          <p:nvPr>
            <p:ph type="title" hasCustomPrompt="1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3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DIVIDER SLIDE TITLE</a:t>
            </a:r>
          </a:p>
        </p:txBody>
      </p:sp>
    </p:spTree>
    <p:extLst>
      <p:ext uri="{BB962C8B-B14F-4D97-AF65-F5344CB8AC3E}">
        <p14:creationId xmlns:p14="http://schemas.microsoft.com/office/powerpoint/2010/main" val="2054324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14807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ubtitle 9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SUBTITLE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DIVIDER SLIDE TITLE</a:t>
            </a:r>
            <a:endParaRPr lang="en-US" sz="18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5148072"/>
          </a:xfrm>
          <a:prstGeom prst="rect">
            <a:avLst/>
          </a:prstGeom>
          <a:gradFill flip="none" rotWithShape="1">
            <a:gsLst>
              <a:gs pos="88000">
                <a:srgbClr val="1C324D"/>
              </a:gs>
              <a:gs pos="0">
                <a:srgbClr val="01708C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2355274"/>
            <a:ext cx="6400800" cy="400242"/>
          </a:xfrm>
          <a:prstGeom prst="rect">
            <a:avLst/>
          </a:prstGeom>
          <a:ln>
            <a:noFill/>
          </a:ln>
          <a:effectLst/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765698"/>
            <a:ext cx="8229600" cy="589575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>
              <a:defRPr>
                <a:ln>
                  <a:noFill/>
                </a:ln>
              </a:defRPr>
            </a:lvl1pPr>
          </a:lstStyle>
          <a:p>
            <a:pPr algn="l"/>
            <a:r>
              <a:rPr lang="en-US" sz="3200" b="0" dirty="0">
                <a:solidFill>
                  <a:schemeClr val="bg1"/>
                </a:solidFill>
                <a:latin typeface="Arial"/>
                <a:cs typeface="Arial"/>
              </a:rPr>
              <a:t>DIVIDER SLIDE TITLE</a:t>
            </a:r>
            <a:endParaRPr lang="en-US" sz="1800" b="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7226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2800" baseline="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OUR NEW TAGLINE:</a:t>
            </a:r>
            <a:br>
              <a:rPr lang="en-US" dirty="0"/>
            </a:br>
            <a:r>
              <a:rPr lang="en-US" dirty="0"/>
              <a:t>DISCOVER THE BEST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Ultimate benefit we want sales leaders and customers to feel</a:t>
            </a:r>
          </a:p>
          <a:p>
            <a:pPr lvl="0"/>
            <a:r>
              <a:rPr lang="en-US" dirty="0"/>
              <a:t>Replaces “The Difference. Demonstrated.”</a:t>
            </a:r>
          </a:p>
          <a:p>
            <a:pPr lvl="0"/>
            <a:r>
              <a:rPr lang="en-US" dirty="0"/>
              <a:t>Articulates our focus and passion: to help you discover your best self</a:t>
            </a:r>
          </a:p>
          <a:p>
            <a:pPr lvl="0"/>
            <a:r>
              <a:rPr lang="en-US" dirty="0"/>
              <a:t>Statement of our commitment and represents our brand promise to the world</a:t>
            </a:r>
          </a:p>
          <a:p>
            <a:pPr lvl="0"/>
            <a:r>
              <a:rPr lang="en-US" dirty="0"/>
              <a:t>Included in materials and websites starting Q1 of 2016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5AC7A-E2D5-4741-BEBB-0FB10E384F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8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5575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rgbClr val="646569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46569"/>
                </a:solidFill>
              </a:defRPr>
            </a:lvl1pPr>
            <a:lvl2pPr>
              <a:defRPr>
                <a:solidFill>
                  <a:srgbClr val="646569"/>
                </a:solidFill>
              </a:defRPr>
            </a:lvl2pPr>
            <a:lvl3pPr>
              <a:defRPr>
                <a:solidFill>
                  <a:srgbClr val="646569"/>
                </a:solidFill>
              </a:defRPr>
            </a:lvl3pPr>
            <a:lvl4pPr>
              <a:defRPr>
                <a:solidFill>
                  <a:srgbClr val="646569"/>
                </a:solidFill>
              </a:defRPr>
            </a:lvl4pPr>
            <a:lvl5pPr>
              <a:defRPr>
                <a:solidFill>
                  <a:srgbClr val="64656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ADD9C9"/>
              </a:gs>
              <a:gs pos="0">
                <a:srgbClr val="6EB7DA"/>
              </a:gs>
            </a:gsLst>
            <a:path path="circle">
              <a:fillToRect t="100000" r="100000"/>
            </a:path>
            <a:tileRect l="-100000" b="-100000"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73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25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7" r:id="rId2"/>
    <p:sldLayoutId id="2147483668" r:id="rId3"/>
    <p:sldLayoutId id="2147483669" r:id="rId4"/>
    <p:sldLayoutId id="2147483671" r:id="rId5"/>
    <p:sldLayoutId id="2147483652" r:id="rId6"/>
    <p:sldLayoutId id="2147483653" r:id="rId7"/>
    <p:sldLayoutId id="2147483673" r:id="rId8"/>
    <p:sldLayoutId id="2147483663" r:id="rId9"/>
    <p:sldLayoutId id="2147483665" r:id="rId10"/>
    <p:sldLayoutId id="2147483655" r:id="rId11"/>
    <p:sldLayoutId id="2147483664" r:id="rId12"/>
    <p:sldLayoutId id="2147483666" r:id="rId13"/>
    <p:sldLayoutId id="2147483672" r:id="rId1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1.emf"/><Relationship Id="rId7" Type="http://schemas.openxmlformats.org/officeDocument/2006/relationships/image" Target="../media/image42.tiff"/><Relationship Id="rId12" Type="http://schemas.openxmlformats.org/officeDocument/2006/relationships/image" Target="../media/image4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jpeg"/><Relationship Id="rId4" Type="http://schemas.openxmlformats.org/officeDocument/2006/relationships/image" Target="../media/image39.png"/><Relationship Id="rId9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-6626" y="-3727"/>
            <a:ext cx="9150626" cy="5147227"/>
            <a:chOff x="0" y="0"/>
            <a:chExt cx="9144000" cy="5143500"/>
          </a:xfrm>
        </p:grpSpPr>
        <p:pic>
          <p:nvPicPr>
            <p:cNvPr id="11" name="Picture 10" descr="RM034562.jpg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4200" y="0"/>
              <a:ext cx="6019800" cy="5143500"/>
            </a:xfrm>
            <a:prstGeom prst="rect">
              <a:avLst/>
            </a:prstGeom>
          </p:spPr>
        </p:pic>
        <p:pic>
          <p:nvPicPr>
            <p:cNvPr id="12" name="Picture 11" descr="RM034562.jp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4256369" cy="51435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605949" y="1851740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讓我們來談談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Picture 12" descr="ageloc me logo xheight.eps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0101"/>
          <a:stretch/>
        </p:blipFill>
        <p:spPr>
          <a:xfrm>
            <a:off x="4238092" y="1914222"/>
            <a:ext cx="699403" cy="540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32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709" y="-6119"/>
            <a:ext cx="9188319" cy="517457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10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25" y="785328"/>
            <a:ext cx="7233308" cy="859747"/>
          </a:xfrm>
          <a:prstGeom prst="rect">
            <a:avLst/>
          </a:prstGeom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0" dirty="0">
                <a:solidFill>
                  <a:schemeClr val="bg1"/>
                </a:solidFill>
                <a:latin typeface="Arial"/>
                <a:ea typeface="Verlag Book" charset="0"/>
                <a:cs typeface="Arial"/>
              </a:rPr>
              <a:t>使用時才混和</a:t>
            </a:r>
            <a:endParaRPr lang="en-US" sz="2800" b="0" dirty="0">
              <a:solidFill>
                <a:schemeClr val="bg1"/>
              </a:solidFill>
              <a:latin typeface="Arial"/>
              <a:ea typeface="Verlag Book" charset="0"/>
              <a:cs typeface="Arial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93134" y="1844516"/>
            <a:ext cx="5044031" cy="1497976"/>
          </a:xfrm>
          <a:prstGeom prst="rect">
            <a:avLst/>
          </a:prstGeom>
        </p:spPr>
        <p:txBody>
          <a:bodyPr vert="horz" lIns="121912" tIns="60956" rIns="121912" bIns="60956" rtlCol="0" anchor="t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400" b="0" dirty="0">
                <a:solidFill>
                  <a:schemeClr val="bg1"/>
                </a:solidFill>
                <a:latin typeface="Arial"/>
                <a:ea typeface="Verlag Light" charset="0"/>
                <a:cs typeface="Arial"/>
              </a:rPr>
              <a:t>在使用的瞬間，即時提供最優質、最有功效的產品－只有為您。</a:t>
            </a:r>
            <a:endParaRPr lang="en-US" sz="2400" b="0" dirty="0">
              <a:solidFill>
                <a:schemeClr val="bg1"/>
              </a:solidFill>
              <a:latin typeface="Arial"/>
              <a:ea typeface="Verlag Light" charset="0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-89904" y="-85873"/>
            <a:ext cx="3332940" cy="495253"/>
            <a:chOff x="696493" y="185396"/>
            <a:chExt cx="2387662" cy="616900"/>
          </a:xfrm>
        </p:grpSpPr>
        <p:sp>
          <p:nvSpPr>
            <p:cNvPr id="10" name="Rectangle 9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-75763"/>
            <a:ext cx="2926436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您個人的</a:t>
            </a:r>
            <a:r>
              <a:rPr lang="zh-TW" altLang="en-US" sz="1900" b="1" dirty="0">
                <a:solidFill>
                  <a:schemeClr val="bg1"/>
                </a:solidFill>
                <a:latin typeface="Arial"/>
                <a:cs typeface="Arial"/>
              </a:rPr>
              <a:t>肌膚護理實驗室</a:t>
            </a:r>
            <a:endParaRPr lang="en-US" altLang="zh-TW" sz="1900" b="1" dirty="0">
              <a:solidFill>
                <a:schemeClr val="bg1"/>
              </a:solidFill>
              <a:latin typeface="Arial"/>
              <a:ea typeface="Verlag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26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11</a:t>
            </a:fld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6573" y="1132956"/>
            <a:ext cx="7233308" cy="859747"/>
          </a:xfrm>
          <a:prstGeom prst="rect">
            <a:avLst/>
          </a:prstGeom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bg1"/>
                </a:solidFill>
                <a:latin typeface="Verlag Book" charset="0"/>
                <a:ea typeface="Verlag Book" charset="0"/>
                <a:cs typeface="Verlag Book" charset="0"/>
              </a:rPr>
              <a:t>FORMULATED AT MOMENT OF USE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66573" y="1886505"/>
            <a:ext cx="5221628" cy="1497976"/>
          </a:xfrm>
          <a:prstGeom prst="rect">
            <a:avLst/>
          </a:prstGeom>
        </p:spPr>
        <p:txBody>
          <a:bodyPr vert="horz" lIns="121912" tIns="60956" rIns="121912" bIns="60956" rtlCol="0" anchor="t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>
                <a:solidFill>
                  <a:schemeClr val="bg1"/>
                </a:solidFill>
                <a:latin typeface="Verlag Light" charset="0"/>
                <a:ea typeface="Verlag Light" charset="0"/>
                <a:cs typeface="Verlag Light" charset="0"/>
              </a:rPr>
              <a:t>Delivers the best, most effective product just for you at the moment of use.</a:t>
            </a:r>
          </a:p>
        </p:txBody>
      </p:sp>
      <p:pic>
        <p:nvPicPr>
          <p:cNvPr id="9" name="Picture 8" descr="Screen Shot 2016-02-08 at 2.24.41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286" y="491834"/>
            <a:ext cx="3716603" cy="3725713"/>
          </a:xfrm>
          <a:prstGeom prst="ellipse">
            <a:avLst/>
          </a:prstGeom>
          <a:effectLst>
            <a:glow rad="1905000">
              <a:srgbClr val="00FFFF">
                <a:alpha val="32000"/>
              </a:srgbClr>
            </a:glo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134" y="754928"/>
            <a:ext cx="6549686" cy="859747"/>
          </a:xfrm>
          <a:prstGeom prst="rect">
            <a:avLst/>
          </a:prstGeom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0" dirty="0">
                <a:solidFill>
                  <a:srgbClr val="00A8CC"/>
                </a:solidFill>
                <a:latin typeface="Arial"/>
                <a:cs typeface="Arial"/>
              </a:rPr>
              <a:t>智能傳送裝置</a:t>
            </a:r>
            <a:endParaRPr lang="en-US" sz="2800" b="0" dirty="0">
              <a:solidFill>
                <a:srgbClr val="007EB1"/>
              </a:solidFill>
              <a:latin typeface="Arial"/>
              <a:ea typeface="Verlag Book" charset="0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8058" y="1830096"/>
            <a:ext cx="4429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lag Light" charset="0"/>
                <a:cs typeface="Arial"/>
              </a:rPr>
              <a:t>您白天與晚上個人化的配方。</a:t>
            </a:r>
            <a:endParaRPr lang="en-US" sz="3200" dirty="0">
              <a:solidFill>
                <a:schemeClr val="bg1"/>
              </a:solidFill>
              <a:latin typeface="Arial"/>
              <a:ea typeface="Verlag Book" charset="0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 flipH="1">
            <a:off x="-89904" y="-85873"/>
            <a:ext cx="3332940" cy="495253"/>
            <a:chOff x="696493" y="185396"/>
            <a:chExt cx="2387662" cy="616900"/>
          </a:xfrm>
        </p:grpSpPr>
        <p:sp>
          <p:nvSpPr>
            <p:cNvPr id="19" name="Rectangle 18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0" y="-75763"/>
            <a:ext cx="2926436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您個人的</a:t>
            </a:r>
            <a:r>
              <a:rPr lang="zh-TW" altLang="en-US" sz="1900" b="1" dirty="0">
                <a:solidFill>
                  <a:schemeClr val="bg1"/>
                </a:solidFill>
                <a:latin typeface="Arial"/>
                <a:cs typeface="Arial"/>
              </a:rPr>
              <a:t>肌膚護理實驗室</a:t>
            </a:r>
            <a:endParaRPr lang="en-US" altLang="zh-TW" sz="1900" b="1" dirty="0">
              <a:solidFill>
                <a:schemeClr val="bg1"/>
              </a:solidFill>
              <a:latin typeface="Arial"/>
              <a:ea typeface="Verlag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229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12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0175" y="220717"/>
            <a:ext cx="2953825" cy="4483871"/>
          </a:xfrm>
          <a:prstGeom prst="rect">
            <a:avLst/>
          </a:prstGeom>
        </p:spPr>
      </p:pic>
      <p:pic>
        <p:nvPicPr>
          <p:cNvPr id="11" name="Picture 16" descr="Image result for good design awa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1235" y="1176936"/>
            <a:ext cx="1490062" cy="149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www.sparkawards.com/wp-content/themes/istudio/images/spark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92" y="2787734"/>
            <a:ext cx="2055542" cy="64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0827" y="1185404"/>
            <a:ext cx="1678881" cy="14454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734" y="1185404"/>
            <a:ext cx="1193479" cy="1490062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374461" y="420367"/>
            <a:ext cx="8212231" cy="859747"/>
          </a:xfrm>
          <a:prstGeom prst="rect">
            <a:avLst/>
          </a:prstGeom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0" dirty="0">
                <a:solidFill>
                  <a:srgbClr val="00A8CC"/>
                </a:solidFill>
                <a:latin typeface="Arial"/>
                <a:cs typeface="Arial"/>
              </a:rPr>
              <a:t>世界級設計</a:t>
            </a:r>
            <a:endParaRPr lang="en-US" sz="2800" b="0" dirty="0">
              <a:solidFill>
                <a:srgbClr val="007EB1"/>
              </a:solidFill>
              <a:latin typeface="Arial"/>
              <a:ea typeface="Verlag Book" charset="0"/>
              <a:cs typeface="Arial"/>
            </a:endParaRPr>
          </a:p>
        </p:txBody>
      </p:sp>
      <p:grpSp>
        <p:nvGrpSpPr>
          <p:cNvPr id="16" name="Group 15"/>
          <p:cNvGrpSpPr/>
          <p:nvPr/>
        </p:nvGrpSpPr>
        <p:grpSpPr>
          <a:xfrm flipH="1">
            <a:off x="-89904" y="-85873"/>
            <a:ext cx="3332940" cy="495253"/>
            <a:chOff x="696493" y="185396"/>
            <a:chExt cx="2387662" cy="616900"/>
          </a:xfrm>
        </p:grpSpPr>
        <p:sp>
          <p:nvSpPr>
            <p:cNvPr id="17" name="Rectangle 16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-75763"/>
            <a:ext cx="2926436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您個人的</a:t>
            </a:r>
            <a:r>
              <a:rPr lang="zh-TW" altLang="en-US" sz="1900" b="1" dirty="0">
                <a:solidFill>
                  <a:schemeClr val="bg1"/>
                </a:solidFill>
                <a:latin typeface="Arial"/>
                <a:cs typeface="Arial"/>
              </a:rPr>
              <a:t>肌膚護理實驗室</a:t>
            </a:r>
            <a:endParaRPr lang="en-US" altLang="zh-TW" sz="1900" b="1" dirty="0">
              <a:solidFill>
                <a:schemeClr val="bg1"/>
              </a:solidFill>
              <a:latin typeface="Arial"/>
              <a:ea typeface="Verlag" charset="0"/>
              <a:cs typeface="Arial"/>
            </a:endParaRPr>
          </a:p>
        </p:txBody>
      </p:sp>
      <p:pic>
        <p:nvPicPr>
          <p:cNvPr id="2" name="Picture 1" descr="techies 2016 logo official.jpg.jpe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02" y="2925597"/>
            <a:ext cx="1685449" cy="124605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3" name="Picture 2" descr="A'Design-logo-big-red-01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45668" y="505037"/>
            <a:ext cx="1278466" cy="2025090"/>
          </a:xfrm>
          <a:prstGeom prst="rect">
            <a:avLst/>
          </a:prstGeom>
        </p:spPr>
      </p:pic>
      <p:pic>
        <p:nvPicPr>
          <p:cNvPr id="5" name="Picture 4" descr="BSL - Winner 2016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943" y="3455492"/>
            <a:ext cx="1257300" cy="1257300"/>
          </a:xfrm>
          <a:prstGeom prst="rect">
            <a:avLst/>
          </a:prstGeom>
        </p:spPr>
      </p:pic>
      <p:pic>
        <p:nvPicPr>
          <p:cNvPr id="7" name="Picture 6" descr="Most Innovative Skin Care Nutrition Product Manufacturer Recognised Glob...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35" y="2787734"/>
            <a:ext cx="1909702" cy="146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02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92" y="231076"/>
            <a:ext cx="8229600" cy="857250"/>
          </a:xfrm>
        </p:spPr>
        <p:txBody>
          <a:bodyPr/>
          <a:lstStyle/>
          <a:p>
            <a:r>
              <a:rPr lang="zh-TW" altLang="en-US" dirty="0">
                <a:solidFill>
                  <a:srgbClr val="00A8CC"/>
                </a:solidFill>
              </a:rPr>
              <a:t>革新微層科技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8533" y="4786567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6302" y="559063"/>
            <a:ext cx="2774710" cy="3487417"/>
          </a:xfrm>
          <a:prstGeom prst="rect">
            <a:avLst/>
          </a:prstGeom>
          <a:effectLst>
            <a:glow rad="1905000">
              <a:srgbClr val="00FFFF">
                <a:alpha val="29000"/>
              </a:srgbClr>
            </a:glow>
          </a:effec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57092" y="1694455"/>
            <a:ext cx="5708537" cy="235202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/>
              <a:buNone/>
            </a:pPr>
            <a:r>
              <a:rPr lang="en-US" sz="2400" dirty="0" err="1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ageLOC</a:t>
            </a:r>
            <a:r>
              <a:rPr lang="en-US" sz="2400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 Me</a:t>
            </a:r>
            <a:r>
              <a:rPr lang="zh-TW" altLang="en-US" sz="2400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裝置將精華液交織成</a:t>
            </a:r>
            <a:r>
              <a:rPr lang="en-US" altLang="zh-TW" sz="2400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40</a:t>
            </a:r>
            <a:r>
              <a:rPr lang="zh-TW" altLang="en-US" sz="2400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層，使之能均勻傳送關鍵成分，將精華液的組成最佳化，</a:t>
            </a:r>
            <a:r>
              <a:rPr lang="zh-TW" altLang="en-US" sz="2400" b="1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增加皮膚吸收力</a:t>
            </a:r>
            <a:r>
              <a:rPr lang="zh-TW" altLang="en-US" sz="2400" dirty="0">
                <a:solidFill>
                  <a:srgbClr val="7F7F7F"/>
                </a:solidFill>
                <a:latin typeface="Arial"/>
                <a:ea typeface="Verlag Light" charset="0"/>
                <a:cs typeface="Arial"/>
              </a:rPr>
              <a:t>。</a:t>
            </a:r>
            <a:endParaRPr lang="en-US" sz="2400" dirty="0">
              <a:solidFill>
                <a:srgbClr val="7F7F7F"/>
              </a:solidFill>
              <a:latin typeface="Arial"/>
              <a:ea typeface="Verlag Light" charset="0"/>
              <a:cs typeface="Arial"/>
            </a:endParaRPr>
          </a:p>
          <a:p>
            <a:pPr marL="0" indent="0">
              <a:buFont typeface="Arial"/>
              <a:buNone/>
            </a:pPr>
            <a:r>
              <a:rPr lang="en-US" sz="2400" dirty="0">
                <a:solidFill>
                  <a:srgbClr val="404040"/>
                </a:solidFill>
                <a:latin typeface="Arial"/>
                <a:ea typeface="Verlag Light" charset="0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7234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01600" y="4767263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14</a:t>
            </a:fld>
            <a:endParaRPr lang="en-US" dirty="0"/>
          </a:p>
        </p:txBody>
      </p:sp>
      <p:pic>
        <p:nvPicPr>
          <p:cNvPr id="13" name="Picture 12" descr="Screen Shot 2016-02-08 at 3.12.35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98126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28" y="4618448"/>
            <a:ext cx="1953172" cy="28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53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2645680"/>
            <a:ext cx="1778922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0578" y="3967398"/>
            <a:ext cx="1819210" cy="12801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6415" y="2625781"/>
            <a:ext cx="1823297" cy="12801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5679" y="1332438"/>
            <a:ext cx="1837944" cy="12933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329512" y="1321941"/>
            <a:ext cx="1819210" cy="1280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21941"/>
            <a:ext cx="1778920" cy="12801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70578" y="1321941"/>
            <a:ext cx="1819210" cy="12801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3878"/>
            <a:ext cx="1778920" cy="1280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8"/>
          <a:stretch/>
        </p:blipFill>
        <p:spPr>
          <a:xfrm>
            <a:off x="3632634" y="-3878"/>
            <a:ext cx="1841379" cy="12801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1568" y="-3878"/>
            <a:ext cx="1819210" cy="12801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31257" y="3"/>
            <a:ext cx="1823293" cy="12801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186" y="10500"/>
            <a:ext cx="1823293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0761" y="3948586"/>
            <a:ext cx="1837944" cy="1293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050" y="3965186"/>
            <a:ext cx="1805856" cy="12801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3129" y="3967398"/>
            <a:ext cx="1805859" cy="12801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67398"/>
            <a:ext cx="1765963" cy="1280160"/>
          </a:xfrm>
          <a:prstGeom prst="rect">
            <a:avLst/>
          </a:prstGeom>
        </p:spPr>
      </p:pic>
      <p:pic>
        <p:nvPicPr>
          <p:cNvPr id="18" name="RM150200010_255-FADE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61251" y="1435052"/>
            <a:ext cx="1281226" cy="2381458"/>
          </a:xfrm>
          <a:prstGeom prst="rect">
            <a:avLst/>
          </a:prstGeom>
          <a:ln w="12700">
            <a:miter lim="400000"/>
          </a:ln>
          <a:effectLst>
            <a:glow rad="342900">
              <a:schemeClr val="bg1">
                <a:alpha val="12000"/>
              </a:schemeClr>
            </a:glow>
          </a:effectLst>
        </p:spPr>
      </p:pic>
      <p:grpSp>
        <p:nvGrpSpPr>
          <p:cNvPr id="19" name="Group 18"/>
          <p:cNvGrpSpPr/>
          <p:nvPr/>
        </p:nvGrpSpPr>
        <p:grpSpPr>
          <a:xfrm flipH="1">
            <a:off x="-79407" y="-85873"/>
            <a:ext cx="2157469" cy="495253"/>
            <a:chOff x="696493" y="185396"/>
            <a:chExt cx="2387662" cy="616900"/>
          </a:xfrm>
        </p:grpSpPr>
        <p:sp>
          <p:nvSpPr>
            <p:cNvPr id="20" name="Rectangle 19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605" y="2657272"/>
            <a:ext cx="1819210" cy="12801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397" y="2641434"/>
            <a:ext cx="1820136" cy="128016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-64938" y="-52190"/>
            <a:ext cx="2128141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讓我們來談談</a:t>
            </a:r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2793864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3</a:t>
            </a:fld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759" y="660197"/>
            <a:ext cx="2358485" cy="3836852"/>
          </a:xfrm>
          <a:prstGeom prst="rect">
            <a:avLst/>
          </a:prstGeom>
        </p:spPr>
      </p:pic>
      <p:pic>
        <p:nvPicPr>
          <p:cNvPr id="27" name="Picture 26" descr="RM15020008_13-PRODUCT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3988" y="21774"/>
            <a:ext cx="3262316" cy="46880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9125" y="25638"/>
            <a:ext cx="3144875" cy="4680361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>
          <a:xfrm>
            <a:off x="2076824" y="1964144"/>
            <a:ext cx="477249" cy="1408097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30" name="Right Arrow 29"/>
          <p:cNvSpPr/>
          <p:nvPr/>
        </p:nvSpPr>
        <p:spPr>
          <a:xfrm>
            <a:off x="5896304" y="1964144"/>
            <a:ext cx="477249" cy="1408097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008A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4434526" y="2387084"/>
            <a:ext cx="274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A8CC"/>
                </a:solidFill>
              </a:rPr>
              <a:t>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flipH="1">
            <a:off x="-79407" y="-85873"/>
            <a:ext cx="2157469" cy="495253"/>
            <a:chOff x="696493" y="185396"/>
            <a:chExt cx="2387662" cy="616900"/>
          </a:xfrm>
        </p:grpSpPr>
        <p:sp>
          <p:nvSpPr>
            <p:cNvPr id="17" name="Rectangle 16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-64938" y="-52190"/>
            <a:ext cx="2128141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讓我們來談談</a:t>
            </a:r>
            <a:r>
              <a:rPr lang="en-US" altLang="zh-TW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TW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56062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4</a:t>
            </a:fld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328" y="779"/>
            <a:ext cx="2185097" cy="430885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let’s talk about </a:t>
            </a:r>
            <a:r>
              <a:rPr lang="en-US" sz="20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</a:t>
            </a:r>
          </a:p>
        </p:txBody>
      </p:sp>
      <p:sp>
        <p:nvSpPr>
          <p:cNvPr id="14" name="Content Placeholder 6"/>
          <p:cNvSpPr txBox="1">
            <a:spLocks/>
          </p:cNvSpPr>
          <p:nvPr/>
        </p:nvSpPr>
        <p:spPr>
          <a:xfrm>
            <a:off x="422494" y="1783429"/>
            <a:ext cx="5368106" cy="2603844"/>
          </a:xfrm>
          <a:prstGeom prst="rect">
            <a:avLst/>
          </a:prstGeom>
        </p:spPr>
        <p:txBody>
          <a:bodyPr vert="horz" lIns="121891" tIns="60945" rIns="121891" bIns="60945" rtlCol="0">
            <a:noAutofit/>
          </a:bodyPr>
          <a:lstStyle>
            <a:lvl1pPr marL="0" indent="-18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 b="0" i="0" kern="1200" baseline="0">
                <a:solidFill>
                  <a:schemeClr val="tx1"/>
                </a:solidFill>
                <a:latin typeface="Verlag Book"/>
                <a:ea typeface="+mn-ea"/>
                <a:cs typeface="Verlag Book"/>
              </a:defRPr>
            </a:lvl1pPr>
            <a:lvl2pPr marL="0" indent="-18000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 baseline="0">
                <a:solidFill>
                  <a:schemeClr val="tx1"/>
                </a:solidFill>
                <a:latin typeface="Helvetica Neue LT Std 45 Light"/>
                <a:ea typeface="+mn-ea"/>
                <a:cs typeface="HelveticaNeueLT Std Lt"/>
              </a:defRPr>
            </a:lvl2pPr>
            <a:lvl3pPr marL="687388" indent="-34290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chemeClr val="bg1"/>
                </a:solidFill>
                <a:latin typeface="HelveticaNeueLT Std Lt"/>
                <a:ea typeface="+mn-ea"/>
                <a:cs typeface="HelveticaNeueLT Std Lt"/>
              </a:defRPr>
            </a:lvl3pPr>
            <a:lvl4pPr marL="1138238" indent="-396875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–"/>
              <a:defRPr sz="1400" b="0" i="0" kern="1200">
                <a:solidFill>
                  <a:schemeClr val="bg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400"/>
              </a:spcAft>
              <a:buFont typeface="Arial"/>
              <a:buChar char="»"/>
              <a:defRPr sz="1400" b="0" i="0" kern="1200">
                <a:solidFill>
                  <a:schemeClr val="bg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1925" indent="-153988">
              <a:spcBef>
                <a:spcPts val="1200"/>
              </a:spcBef>
              <a:buFont typeface="Arial" charset="0"/>
              <a:buChar char="•"/>
            </a:pP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lag Light" charset="0"/>
                <a:cs typeface="Arial"/>
              </a:rPr>
              <a:t>ageLOC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lag Light" charset="0"/>
                <a:cs typeface="Arial"/>
              </a:rPr>
              <a:t> Me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lag Light" charset="0"/>
                <a:cs typeface="Arial"/>
              </a:rPr>
              <a:t>提供的肌膚護理是超過一個瓶罐所能容納的。</a:t>
            </a:r>
            <a:endParaRPr lang="en-US" altLang="zh-TW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Verlag Light" charset="0"/>
              <a:cs typeface="Arial"/>
            </a:endParaRPr>
          </a:p>
          <a:p>
            <a:pPr marL="161925" indent="-153988">
              <a:spcBef>
                <a:spcPts val="1200"/>
              </a:spcBef>
              <a:buFont typeface="Arial" charset="0"/>
              <a:buChar char="•"/>
            </a:pP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Verlag Light" charset="0"/>
              <a:cs typeface="Arial"/>
            </a:endParaRPr>
          </a:p>
          <a:p>
            <a:pPr marL="161925" indent="-153988">
              <a:spcBef>
                <a:spcPts val="1200"/>
              </a:spcBef>
              <a:buFont typeface="Arial" charset="0"/>
              <a:buChar char="•"/>
            </a:pP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Verlag Light" charset="0"/>
                <a:cs typeface="Arial"/>
              </a:rPr>
              <a:t>使用時混和，活性成份的精華液更高。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ea typeface="Verlag Light" charset="0"/>
              <a:cs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9362" y="10510"/>
            <a:ext cx="2834820" cy="4682396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 flipH="1">
            <a:off x="-79407" y="-85873"/>
            <a:ext cx="2157469" cy="495253"/>
            <a:chOff x="696493" y="185396"/>
            <a:chExt cx="2387662" cy="616900"/>
          </a:xfrm>
        </p:grpSpPr>
        <p:sp>
          <p:nvSpPr>
            <p:cNvPr id="18" name="Rectangle 17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-64938" y="-52190"/>
            <a:ext cx="2128141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讓我們來談談</a:t>
            </a:r>
            <a:r>
              <a:rPr lang="en-US" altLang="zh-TW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TW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899" y="1129426"/>
            <a:ext cx="7438913" cy="553968"/>
          </a:xfrm>
          <a:prstGeom prst="rect">
            <a:avLst/>
          </a:prstGeom>
        </p:spPr>
        <p:txBody>
          <a:bodyPr wrap="square" lIns="121891" tIns="60945" rIns="121891" bIns="60945">
            <a:spAutoFit/>
          </a:bodyPr>
          <a:lstStyle/>
          <a:p>
            <a:r>
              <a:rPr lang="zh-TW" altLang="en-US" sz="2800" dirty="0">
                <a:solidFill>
                  <a:srgbClr val="00A8CC"/>
                </a:solidFill>
                <a:latin typeface="Arial"/>
                <a:cs typeface="Arial"/>
              </a:rPr>
              <a:t>肌膚護理的新世代</a:t>
            </a:r>
            <a:endParaRPr lang="en-US" sz="2800" dirty="0">
              <a:solidFill>
                <a:srgbClr val="008AB0"/>
              </a:solidFill>
              <a:latin typeface="Arial"/>
              <a:ea typeface="Verlag Book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567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70476" y="1746365"/>
            <a:ext cx="5688458" cy="553968"/>
          </a:xfrm>
          <a:prstGeom prst="rect">
            <a:avLst/>
          </a:prstGeom>
        </p:spPr>
        <p:txBody>
          <a:bodyPr wrap="square" lIns="121891" tIns="60945" rIns="121891" bIns="60945">
            <a:spAutoFit/>
          </a:bodyPr>
          <a:lstStyle/>
          <a:p>
            <a:r>
              <a:rPr lang="zh-TW" altLang="en-US" sz="2800" dirty="0">
                <a:solidFill>
                  <a:srgbClr val="00A8CC"/>
                </a:solidFill>
                <a:latin typeface="Arial"/>
                <a:cs typeface="Arial"/>
              </a:rPr>
              <a:t>約有</a:t>
            </a:r>
            <a:r>
              <a:rPr lang="en-US" sz="2800" dirty="0">
                <a:solidFill>
                  <a:srgbClr val="00A8CC"/>
                </a:solidFill>
                <a:latin typeface="Arial"/>
                <a:cs typeface="Arial"/>
              </a:rPr>
              <a:t>2,000</a:t>
            </a:r>
            <a:r>
              <a:rPr lang="zh-TW" altLang="en-US" sz="2800" dirty="0">
                <a:solidFill>
                  <a:srgbClr val="00A8CC"/>
                </a:solidFill>
                <a:latin typeface="Arial"/>
                <a:cs typeface="Arial"/>
              </a:rPr>
              <a:t>種可能性的護膚方案</a:t>
            </a:r>
            <a:endParaRPr lang="en-US" sz="2800" dirty="0">
              <a:solidFill>
                <a:srgbClr val="008AB0"/>
              </a:solidFill>
              <a:latin typeface="Arial"/>
              <a:ea typeface="Verlag Book" charset="0"/>
              <a:cs typeface="Arial"/>
            </a:endParaRPr>
          </a:p>
        </p:txBody>
      </p:sp>
      <p:pic>
        <p:nvPicPr>
          <p:cNvPr id="11" name="Picture 10" descr="RM15020007_V4-PRODUCT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6891" y="-85872"/>
            <a:ext cx="3993346" cy="47085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flipH="1">
            <a:off x="-110891" y="-85872"/>
            <a:ext cx="1581464" cy="290209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Verlag Light"/>
                <a:cs typeface="Verlag Bold"/>
              </a:rPr>
              <a:t>let’s talk about </a:t>
            </a:r>
            <a:r>
              <a:rPr lang="en-US" sz="2000" b="1" dirty="0">
                <a:solidFill>
                  <a:schemeClr val="bg1"/>
                </a:solidFill>
                <a:latin typeface="Verlag" charset="0"/>
                <a:ea typeface="Verlag" charset="0"/>
                <a:cs typeface="Verlag" charset="0"/>
              </a:rPr>
              <a:t>me</a:t>
            </a:r>
          </a:p>
        </p:txBody>
      </p:sp>
      <p:grpSp>
        <p:nvGrpSpPr>
          <p:cNvPr id="19" name="Group 18"/>
          <p:cNvGrpSpPr/>
          <p:nvPr/>
        </p:nvGrpSpPr>
        <p:grpSpPr>
          <a:xfrm flipH="1">
            <a:off x="-79407" y="-85873"/>
            <a:ext cx="2157469" cy="495253"/>
            <a:chOff x="696493" y="185396"/>
            <a:chExt cx="2387662" cy="616900"/>
          </a:xfrm>
        </p:grpSpPr>
        <p:sp>
          <p:nvSpPr>
            <p:cNvPr id="20" name="Rectangle 19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-64938" y="-73184"/>
            <a:ext cx="2128141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讓我們來談談</a:t>
            </a:r>
            <a:r>
              <a:rPr lang="en-US" altLang="zh-TW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TW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376236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776788"/>
            <a:ext cx="2133600" cy="274637"/>
          </a:xfrm>
          <a:prstGeom prst="rect">
            <a:avLst/>
          </a:prstGeo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6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" y="459683"/>
            <a:ext cx="9144000" cy="4790802"/>
            <a:chOff x="0" y="470263"/>
            <a:chExt cx="12192000" cy="638773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42953" y="470263"/>
              <a:ext cx="9649047" cy="63833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090056"/>
              <a:ext cx="3047999" cy="4767943"/>
            </a:xfrm>
            <a:prstGeom prst="rect">
              <a:avLst/>
            </a:prstGeom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039504" y="174634"/>
            <a:ext cx="4986497" cy="859747"/>
          </a:xfrm>
          <a:prstGeom prst="rect">
            <a:avLst/>
          </a:prstGeom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zh-TW" altLang="en-US" sz="2800" b="0" dirty="0">
                <a:solidFill>
                  <a:srgbClr val="00A8CC"/>
                </a:solidFill>
                <a:latin typeface="Arial"/>
                <a:cs typeface="Arial"/>
              </a:rPr>
              <a:t>簡單、方便</a:t>
            </a:r>
            <a:endParaRPr lang="en-US" sz="2800" b="0" dirty="0">
              <a:latin typeface="Arial"/>
              <a:ea typeface="Verlag Book" charset="0"/>
              <a:cs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7724" y="459682"/>
            <a:ext cx="2828552" cy="46720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 flipH="1">
            <a:off x="-79407" y="-85873"/>
            <a:ext cx="2157469" cy="495253"/>
            <a:chOff x="696493" y="185396"/>
            <a:chExt cx="2387662" cy="616900"/>
          </a:xfrm>
        </p:grpSpPr>
        <p:sp>
          <p:nvSpPr>
            <p:cNvPr id="13" name="Rectangle 12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-64938" y="-67094"/>
            <a:ext cx="2128141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讓我們來談談</a:t>
            </a:r>
            <a:r>
              <a:rPr lang="en-US" altLang="zh-TW" sz="19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altLang="zh-TW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</p:spTree>
    <p:extLst>
      <p:ext uri="{BB962C8B-B14F-4D97-AF65-F5344CB8AC3E}">
        <p14:creationId xmlns:p14="http://schemas.microsoft.com/office/powerpoint/2010/main" val="172023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33 -0.00023 L -0.24987 -0.00023 " pathEditMode="relative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7</a:t>
            </a:fld>
            <a:endParaRPr lang="en-US" dirty="0"/>
          </a:p>
        </p:txBody>
      </p:sp>
      <p:pic>
        <p:nvPicPr>
          <p:cNvPr id="7" name="Picture 6" descr="RM150200010_224-FULL clone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-463403"/>
            <a:ext cx="9144000" cy="516799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249632" y="1559135"/>
            <a:ext cx="5715001" cy="21788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rgbClr val="00A8CC"/>
                </a:solidFill>
              </a:rPr>
              <a:t>您個人的肌膚護理實驗室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ea typeface="Verlag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92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RM150200010_158 skeleton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875" y="-33428"/>
            <a:ext cx="3809045" cy="46968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90954" y="767461"/>
            <a:ext cx="8212231" cy="859747"/>
          </a:xfrm>
          <a:prstGeom prst="rect">
            <a:avLst/>
          </a:prstGeom>
          <a:ln>
            <a:noFill/>
          </a:ln>
        </p:spPr>
        <p:txBody>
          <a:bodyPr vert="horz" lIns="121912" tIns="60956" rIns="121912" bIns="60956" rtlCol="0" anchor="ctr">
            <a:noAutofit/>
          </a:bodyPr>
          <a:lstStyle>
            <a:lvl1pPr algn="l" defTabSz="914333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008AB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800" b="0" dirty="0">
                <a:solidFill>
                  <a:srgbClr val="00A8CC"/>
                </a:solidFill>
                <a:latin typeface="Arial"/>
                <a:cs typeface="Arial"/>
              </a:rPr>
              <a:t>世界級的工程</a:t>
            </a:r>
            <a:endParaRPr lang="en-US" sz="2800" b="0" dirty="0">
              <a:solidFill>
                <a:srgbClr val="007EB1"/>
              </a:solidFill>
              <a:latin typeface="Arial"/>
              <a:ea typeface="Verlag Book" charset="0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9054" y="1946454"/>
            <a:ext cx="44433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7F7F7F"/>
                </a:solidFill>
                <a:latin typeface="Arial"/>
                <a:cs typeface="Arial"/>
              </a:rPr>
              <a:t>27</a:t>
            </a:r>
            <a:r>
              <a:rPr lang="zh-TW" altLang="en-US" sz="2400" dirty="0">
                <a:solidFill>
                  <a:srgbClr val="7F7F7F"/>
                </a:solidFill>
                <a:latin typeface="Arial"/>
                <a:cs typeface="Arial"/>
              </a:rPr>
              <a:t>項</a:t>
            </a:r>
            <a:r>
              <a:rPr lang="en-US" sz="2400" dirty="0" err="1">
                <a:solidFill>
                  <a:srgbClr val="7F7F7F"/>
                </a:solidFill>
                <a:latin typeface="Arial"/>
                <a:cs typeface="Arial"/>
              </a:rPr>
              <a:t>ageLOC</a:t>
            </a:r>
            <a:r>
              <a:rPr lang="zh-TW" altLang="en-US" sz="2400" dirty="0">
                <a:solidFill>
                  <a:srgbClr val="7F7F7F"/>
                </a:solidFill>
                <a:latin typeface="Arial"/>
                <a:cs typeface="Arial"/>
              </a:rPr>
              <a:t>專利與專利申請，</a:t>
            </a:r>
            <a:br>
              <a:rPr lang="en-US" altLang="zh-TW" sz="2400" dirty="0">
                <a:solidFill>
                  <a:srgbClr val="7F7F7F"/>
                </a:solidFill>
                <a:latin typeface="Arial"/>
                <a:cs typeface="Arial"/>
              </a:rPr>
            </a:b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其中 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5 </a:t>
            </a:r>
            <a:r>
              <a:rPr lang="zh-TW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項特別針對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ageLOC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64938" y="-62687"/>
            <a:ext cx="2233939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en-US" sz="1900" dirty="0">
                <a:solidFill>
                  <a:schemeClr val="bg1"/>
                </a:solidFill>
                <a:latin typeface="Arial"/>
                <a:cs typeface="Arial"/>
              </a:rPr>
              <a:t>let’s talk about </a:t>
            </a:r>
            <a:r>
              <a: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rPr>
              <a:t>me</a:t>
            </a:r>
          </a:p>
        </p:txBody>
      </p:sp>
      <p:grpSp>
        <p:nvGrpSpPr>
          <p:cNvPr id="12" name="Group 11"/>
          <p:cNvGrpSpPr/>
          <p:nvPr/>
        </p:nvGrpSpPr>
        <p:grpSpPr>
          <a:xfrm flipH="1">
            <a:off x="-89904" y="-85873"/>
            <a:ext cx="3332940" cy="495253"/>
            <a:chOff x="696493" y="185396"/>
            <a:chExt cx="2387662" cy="616900"/>
          </a:xfrm>
        </p:grpSpPr>
        <p:sp>
          <p:nvSpPr>
            <p:cNvPr id="16" name="Rectangle 15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0" y="-75763"/>
            <a:ext cx="2926436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您個人的</a:t>
            </a:r>
            <a:r>
              <a:rPr lang="zh-TW" altLang="en-US" sz="1900" b="1" dirty="0">
                <a:solidFill>
                  <a:schemeClr val="bg1"/>
                </a:solidFill>
                <a:latin typeface="Arial"/>
                <a:cs typeface="Arial"/>
              </a:rPr>
              <a:t>肌膚護理實驗室</a:t>
            </a:r>
            <a:endParaRPr lang="en-US" sz="1900" b="1" dirty="0">
              <a:solidFill>
                <a:schemeClr val="bg1"/>
              </a:solidFill>
              <a:latin typeface="Arial"/>
              <a:ea typeface="Verlag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4823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704588"/>
            <a:ext cx="9144000" cy="438912"/>
          </a:xfrm>
          <a:prstGeom prst="rect">
            <a:avLst/>
          </a:prstGeom>
          <a:gradFill flip="none" rotWithShape="1">
            <a:gsLst>
              <a:gs pos="100000">
                <a:srgbClr val="000830"/>
              </a:gs>
              <a:gs pos="0">
                <a:srgbClr val="00C3C6"/>
              </a:gs>
              <a:gs pos="46000">
                <a:srgbClr val="007EB1"/>
              </a:gs>
            </a:gsLst>
            <a:lin ang="0" scaled="1"/>
            <a:tileRect/>
          </a:gra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86692" y="4786884"/>
            <a:ext cx="274320" cy="2743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134" y="4776259"/>
            <a:ext cx="2133600" cy="274637"/>
          </a:xfrm>
        </p:spPr>
        <p:txBody>
          <a:bodyPr/>
          <a:lstStyle/>
          <a:p>
            <a:pPr algn="l"/>
            <a:fld id="{8515AC7A-E2D5-4741-BEBB-0FB10E384F9C}" type="slidenum">
              <a:rPr lang="en-US" smtClean="0"/>
              <a:pPr algn="l"/>
              <a:t>9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8539" y="36285"/>
            <a:ext cx="2696953" cy="46634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793670" y="1086879"/>
            <a:ext cx="19287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chemeClr val="bg1"/>
                </a:solidFill>
                <a:latin typeface="Arial"/>
                <a:ea typeface="Verlag Book" charset="0"/>
                <a:cs typeface="Arial"/>
              </a:rPr>
              <a:t>已投資</a:t>
            </a:r>
            <a:endParaRPr lang="en-US" sz="3600" dirty="0">
              <a:solidFill>
                <a:schemeClr val="bg1"/>
              </a:solidFill>
              <a:latin typeface="Arial"/>
              <a:ea typeface="Verlag Book" charset="0"/>
              <a:cs typeface="Arial"/>
            </a:endParaRPr>
          </a:p>
          <a:p>
            <a:pPr algn="ctr"/>
            <a:r>
              <a:rPr lang="en-US" altLang="zh-TW" sz="3600" dirty="0">
                <a:solidFill>
                  <a:schemeClr val="bg1"/>
                </a:solidFill>
                <a:latin typeface="Arial"/>
                <a:ea typeface="Verlag Book" charset="0"/>
                <a:cs typeface="Arial"/>
              </a:rPr>
              <a:t>$3500</a:t>
            </a:r>
            <a:r>
              <a:rPr lang="zh-TW" altLang="en-US" sz="3600" dirty="0">
                <a:solidFill>
                  <a:schemeClr val="bg1"/>
                </a:solidFill>
                <a:latin typeface="Arial"/>
                <a:ea typeface="Verlag Book" charset="0"/>
                <a:cs typeface="Arial"/>
              </a:rPr>
              <a:t>萬</a:t>
            </a:r>
            <a:endParaRPr lang="en-US" altLang="zh-TW" sz="3600" dirty="0">
              <a:solidFill>
                <a:schemeClr val="bg1"/>
              </a:solidFill>
              <a:latin typeface="Arial"/>
              <a:ea typeface="Verlag Book" charset="0"/>
              <a:cs typeface="Arial"/>
            </a:endParaRPr>
          </a:p>
        </p:txBody>
      </p:sp>
      <p:grpSp>
        <p:nvGrpSpPr>
          <p:cNvPr id="13" name="Group 12"/>
          <p:cNvGrpSpPr/>
          <p:nvPr/>
        </p:nvGrpSpPr>
        <p:grpSpPr>
          <a:xfrm flipH="1">
            <a:off x="-89904" y="-85873"/>
            <a:ext cx="3332940" cy="495253"/>
            <a:chOff x="696493" y="185396"/>
            <a:chExt cx="2387662" cy="616900"/>
          </a:xfrm>
        </p:grpSpPr>
        <p:sp>
          <p:nvSpPr>
            <p:cNvPr id="14" name="Rectangle 13"/>
            <p:cNvSpPr/>
            <p:nvPr/>
          </p:nvSpPr>
          <p:spPr>
            <a:xfrm>
              <a:off x="696493" y="283562"/>
              <a:ext cx="2325190" cy="452656"/>
            </a:xfrm>
            <a:prstGeom prst="rect">
              <a:avLst/>
            </a:prstGeom>
            <a:solidFill>
              <a:srgbClr val="008A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73942" y="185396"/>
              <a:ext cx="310213" cy="616900"/>
            </a:xfrm>
            <a:prstGeom prst="rect">
              <a:avLst/>
            </a:prstGeom>
            <a:noFill/>
          </p:spPr>
          <p:txBody>
            <a:bodyPr wrap="none" lIns="121917" tIns="60959" rIns="121917" bIns="60959" rtlCol="0">
              <a:spAutoFit/>
            </a:bodyPr>
            <a:lstStyle/>
            <a:p>
              <a:endParaRPr lang="en-US" sz="1900" b="1" dirty="0">
                <a:solidFill>
                  <a:schemeClr val="bg1"/>
                </a:solidFill>
                <a:latin typeface="Arial"/>
                <a:ea typeface="Verlag" charset="0"/>
                <a:cs typeface="Arial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0" y="-75763"/>
            <a:ext cx="2926436" cy="415496"/>
          </a:xfrm>
          <a:prstGeom prst="rect">
            <a:avLst/>
          </a:prstGeom>
          <a:noFill/>
        </p:spPr>
        <p:txBody>
          <a:bodyPr wrap="none" lIns="121917" tIns="60959" rIns="121917" bIns="60959" rtlCol="0">
            <a:spAutoFit/>
          </a:bodyPr>
          <a:lstStyle/>
          <a:p>
            <a:r>
              <a:rPr lang="zh-TW" altLang="en-US" sz="1900" dirty="0">
                <a:solidFill>
                  <a:schemeClr val="bg1"/>
                </a:solidFill>
                <a:latin typeface="Arial"/>
                <a:cs typeface="Arial"/>
              </a:rPr>
              <a:t>您個人的</a:t>
            </a:r>
            <a:r>
              <a:rPr lang="zh-TW" altLang="en-US" sz="1900" b="1" dirty="0">
                <a:solidFill>
                  <a:schemeClr val="bg1"/>
                </a:solidFill>
                <a:latin typeface="Arial"/>
                <a:cs typeface="Arial"/>
              </a:rPr>
              <a:t>肌膚護理實驗室</a:t>
            </a:r>
            <a:endParaRPr lang="en-US" altLang="zh-TW" sz="1900" b="1" dirty="0">
              <a:solidFill>
                <a:schemeClr val="bg1"/>
              </a:solidFill>
              <a:latin typeface="Arial"/>
              <a:ea typeface="Verlag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06490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FB9680-9F57-47C4-85D7-E24C1DE181ED}">
  <ds:schemaRefs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04ED8D6-3437-4054-BE89-4D28C9FED6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838FA44-1E37-4D12-88A8-4BE2080E184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15334</TotalTime>
  <Words>1882</Words>
  <Application>Microsoft Office PowerPoint</Application>
  <PresentationFormat>On-screen Show (16:9)</PresentationFormat>
  <Paragraphs>87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Helvetica Neue</vt:lpstr>
      <vt:lpstr>新細明體</vt:lpstr>
      <vt:lpstr>Verlag</vt:lpstr>
      <vt:lpstr>Arial</vt:lpstr>
      <vt:lpstr>Calibri</vt:lpstr>
      <vt:lpstr>Verlag Bold</vt:lpstr>
      <vt:lpstr>Verlag Book</vt:lpstr>
      <vt:lpstr>Verlag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革新微層科技</vt:lpstr>
      <vt:lpstr>PowerPoint Presentation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ageLOC Me Executive Presentation 16x9.pptx</dc:title>
  <dc:creator>Esther Cabrera</dc:creator>
  <cp:keywords>ageLOC Me, Executive Presentation</cp:keywords>
  <cp:lastModifiedBy>Yen Zheng</cp:lastModifiedBy>
  <cp:revision>386</cp:revision>
  <cp:lastPrinted>2016-01-19T17:26:27Z</cp:lastPrinted>
  <dcterms:modified xsi:type="dcterms:W3CDTF">2016-11-30T20:48:10Z</dcterms:modified>
</cp:coreProperties>
</file>