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77" r:id="rId5"/>
  </p:sldMasterIdLst>
  <p:notesMasterIdLst>
    <p:notesMasterId r:id="rId27"/>
  </p:notesMasterIdLst>
  <p:handoutMasterIdLst>
    <p:handoutMasterId r:id="rId28"/>
  </p:handoutMasterIdLst>
  <p:sldIdLst>
    <p:sldId id="322" r:id="rId6"/>
    <p:sldId id="328" r:id="rId7"/>
    <p:sldId id="326" r:id="rId8"/>
    <p:sldId id="329" r:id="rId9"/>
    <p:sldId id="359" r:id="rId10"/>
    <p:sldId id="357" r:id="rId11"/>
    <p:sldId id="312" r:id="rId12"/>
    <p:sldId id="350" r:id="rId13"/>
    <p:sldId id="360" r:id="rId14"/>
    <p:sldId id="327" r:id="rId15"/>
    <p:sldId id="382" r:id="rId16"/>
    <p:sldId id="331" r:id="rId17"/>
    <p:sldId id="332" r:id="rId18"/>
    <p:sldId id="330" r:id="rId19"/>
    <p:sldId id="397" r:id="rId20"/>
    <p:sldId id="393" r:id="rId21"/>
    <p:sldId id="392" r:id="rId22"/>
    <p:sldId id="395" r:id="rId23"/>
    <p:sldId id="394" r:id="rId24"/>
    <p:sldId id="396" r:id="rId25"/>
    <p:sldId id="365" r:id="rId26"/>
  </p:sldIdLst>
  <p:sldSz cx="9144000" cy="5143500" type="screen16x9"/>
  <p:notesSz cx="7010400" cy="9223375"/>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initials="D" lastIdx="5" clrIdx="0"/>
  <p:cmAuthor id="1" name="k.c. holley" initials="K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569"/>
    <a:srgbClr val="00A8CC"/>
    <a:srgbClr val="3BB0C9"/>
    <a:srgbClr val="007EB1"/>
    <a:srgbClr val="0082BC"/>
    <a:srgbClr val="FF00FF"/>
    <a:srgbClr val="77777A"/>
    <a:srgbClr val="ADD9C9"/>
    <a:srgbClr val="96BDDC"/>
    <a:srgbClr val="00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autoAdjust="0"/>
    <p:restoredTop sz="56618" autoAdjust="0"/>
  </p:normalViewPr>
  <p:slideViewPr>
    <p:cSldViewPr snapToGrid="0" snapToObjects="1">
      <p:cViewPr varScale="1">
        <p:scale>
          <a:sx n="55" d="100"/>
          <a:sy n="55" d="100"/>
        </p:scale>
        <p:origin x="648"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F5063E54-3693-674C-9B83-A92C42DCBACA}" type="datetimeFigureOut">
              <a:rPr lang="en-US" smtClean="0"/>
              <a:t>3/30/2017</a:t>
            </a:fld>
            <a:endParaRPr lang="en-US" dirty="0"/>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a:defRPr sz="1200"/>
            </a:lvl1pPr>
          </a:lstStyle>
          <a:p>
            <a:fld id="{CEE800E6-57F7-4846-81AF-35C0C5651A33}" type="slidenum">
              <a:rPr lang="en-US" smtClean="0"/>
              <a:t>‹#›</a:t>
            </a:fld>
            <a:endParaRPr lang="en-US" dirty="0"/>
          </a:p>
        </p:txBody>
      </p:sp>
    </p:spTree>
    <p:extLst>
      <p:ext uri="{BB962C8B-B14F-4D97-AF65-F5344CB8AC3E}">
        <p14:creationId xmlns:p14="http://schemas.microsoft.com/office/powerpoint/2010/main" val="3767102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431800" y="692150"/>
            <a:ext cx="6146800" cy="3459163"/>
          </a:xfrm>
          <a:prstGeom prst="rect">
            <a:avLst/>
          </a:prstGeom>
        </p:spPr>
        <p:txBody>
          <a:bodyPr lIns="92757" tIns="46378" rIns="92757" bIns="46378"/>
          <a:lstStyle/>
          <a:p>
            <a:pPr lvl="0"/>
            <a:endParaRPr/>
          </a:p>
        </p:txBody>
      </p:sp>
      <p:sp>
        <p:nvSpPr>
          <p:cNvPr id="18" name="Shape 18"/>
          <p:cNvSpPr>
            <a:spLocks noGrp="1"/>
          </p:cNvSpPr>
          <p:nvPr>
            <p:ph type="body" sz="quarter" idx="1"/>
          </p:nvPr>
        </p:nvSpPr>
        <p:spPr>
          <a:xfrm>
            <a:off x="934720" y="4381103"/>
            <a:ext cx="5140960" cy="4150519"/>
          </a:xfrm>
          <a:prstGeom prst="rect">
            <a:avLst/>
          </a:prstGeom>
        </p:spPr>
        <p:txBody>
          <a:bodyPr lIns="92757" tIns="46378" rIns="92757" bIns="46378"/>
          <a:lstStyle/>
          <a:p>
            <a:pPr lvl="0"/>
            <a:endParaRPr/>
          </a:p>
        </p:txBody>
      </p:sp>
    </p:spTree>
    <p:extLst>
      <p:ext uri="{BB962C8B-B14F-4D97-AF65-F5344CB8AC3E}">
        <p14:creationId xmlns:p14="http://schemas.microsoft.com/office/powerpoint/2010/main" val="2820528855"/>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lnSpcReduction="1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a:t>Let’s talk about</a:t>
            </a:r>
            <a:r>
              <a:rPr lang="en-US" sz="2400" baseline="0" dirty="0"/>
              <a:t> me. Not ME, but </a:t>
            </a:r>
            <a:r>
              <a:rPr lang="en-US" sz="2400" baseline="0" dirty="0" err="1"/>
              <a:t>ageLOC</a:t>
            </a:r>
            <a:r>
              <a:rPr lang="en-US" sz="2400" baseline="0" dirty="0"/>
              <a:t> Me. Because it’s so personal and individual that it’s really about you, and me, and all of us.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br>
              <a:rPr lang="en-US" altLang="zh-TW" sz="2400" baseline="0" dirty="0"/>
            </a:br>
            <a:r>
              <a:rPr lang="zh-TW" altLang="en-US" sz="2400" baseline="0" dirty="0"/>
              <a:t>讓我們來談談</a:t>
            </a:r>
            <a:r>
              <a:rPr lang="en-US" altLang="zh-TW" sz="2400" baseline="0" dirty="0"/>
              <a:t>me</a:t>
            </a:r>
            <a:r>
              <a:rPr lang="zh-TW" altLang="en-US" sz="2400" baseline="0" dirty="0"/>
              <a:t>，不是「我」，而是</a:t>
            </a:r>
            <a:r>
              <a:rPr lang="en-US" altLang="zh-TW" sz="2400" baseline="0" dirty="0" err="1"/>
              <a:t>ageLOC</a:t>
            </a:r>
            <a:r>
              <a:rPr lang="zh-TW" altLang="en-US" sz="2400" baseline="0" dirty="0"/>
              <a:t> </a:t>
            </a:r>
            <a:r>
              <a:rPr lang="en-US" altLang="zh-TW" sz="2400" baseline="0" dirty="0"/>
              <a:t>Me</a:t>
            </a:r>
            <a:r>
              <a:rPr lang="zh-TW" altLang="en-US" sz="2400" baseline="0" dirty="0"/>
              <a:t>。因為它是非常個人化、獨特的設計，所以真的是關於你、我，還有我們所有人的。</a:t>
            </a:r>
            <a:endParaRPr lang="en-US" sz="2400" dirty="0"/>
          </a:p>
        </p:txBody>
      </p:sp>
    </p:spTree>
    <p:extLst>
      <p:ext uri="{BB962C8B-B14F-4D97-AF65-F5344CB8AC3E}">
        <p14:creationId xmlns:p14="http://schemas.microsoft.com/office/powerpoint/2010/main" val="10503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32500" lnSpcReduction="20000"/>
          </a:bodyPr>
          <a:lstStyle/>
          <a:p>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Customization Sets cost $99.00, and focus on skin type (dry, normal/combination, oily), options for fragrance or fragrance free, and your choice of SPF or SPF-free.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 cost $149.00, and focus on the items listed above as well as: climate, sun and chemical exposure, skin texture, level of </a:t>
            </a:r>
            <a:r>
              <a:rPr lang="en-US" sz="2200" b="0" i="0" dirty="0" err="1">
                <a:effectLst/>
                <a:latin typeface="+mj-lt"/>
                <a:ea typeface="+mj-ea"/>
                <a:cs typeface="+mj-cs"/>
                <a:sym typeface="Helvetica Neue"/>
              </a:rPr>
              <a:t>moisturization</a:t>
            </a:r>
            <a:r>
              <a:rPr lang="en-US" sz="2200" b="0" i="0" dirty="0">
                <a:effectLst/>
                <a:latin typeface="+mj-lt"/>
                <a:ea typeface="+mj-ea"/>
                <a:cs typeface="+mj-cs"/>
                <a:sym typeface="Helvetica Neue"/>
              </a:rPr>
              <a:t>, ethnicity, skin sensitivity, skin discoloration, lines and wrinkles, and radiance.</a:t>
            </a:r>
            <a:br>
              <a:rPr lang="en-US" sz="2200" b="0" i="0" dirty="0">
                <a:effectLst/>
                <a:latin typeface="+mj-lt"/>
                <a:ea typeface="+mj-ea"/>
                <a:cs typeface="+mj-cs"/>
                <a:sym typeface="Helvetica Neue"/>
              </a:rPr>
            </a:br>
            <a:endParaRPr lang="en-US" sz="2200" b="0" i="0" dirty="0">
              <a:effectLst/>
              <a:latin typeface="+mj-lt"/>
              <a:ea typeface="+mj-ea"/>
              <a:cs typeface="+mj-cs"/>
              <a:sym typeface="Helvetica Neue"/>
            </a:endParaRPr>
          </a:p>
          <a:p>
            <a:r>
              <a:rPr lang="en-US" sz="2200" b="0" i="0" dirty="0">
                <a:effectLst/>
                <a:latin typeface="+mj-lt"/>
                <a:ea typeface="+mj-ea"/>
                <a:cs typeface="+mj-cs"/>
                <a:sym typeface="Helvetica Neue"/>
              </a:rPr>
              <a:t>The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Reference Set sits right in the middle of the spectrum from super oily skin to super dry skin as well as in the middle of targeting signs of aging. The Reference Set is designed for normal skin types with gentle focus on anti-aging, to allow the widest range of people to use it without irritations. The Reference Set is also priced at $99.00.</a:t>
            </a:r>
          </a:p>
          <a:p>
            <a:pPr marL="0" marR="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&amp; Full Customization Sets contain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ingredients similar to ingredients 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The ingredients in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and Full Sets target the same sources of aging as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(the 8 ways) there is just newer technology involved.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Customization Sets will be more like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 than </a:t>
            </a:r>
            <a:r>
              <a:rPr lang="en-US" sz="2200" b="0" i="0" dirty="0" err="1">
                <a:effectLst/>
                <a:latin typeface="+mj-lt"/>
                <a:ea typeface="+mj-ea"/>
                <a:cs typeface="+mj-cs"/>
                <a:sym typeface="Helvetica Neue"/>
              </a:rPr>
              <a:t>Nutricentials</a:t>
            </a:r>
            <a:r>
              <a:rPr lang="en-US" sz="2200" b="0" i="0" dirty="0">
                <a:effectLst/>
                <a:latin typeface="+mj-lt"/>
                <a:ea typeface="+mj-ea"/>
                <a:cs typeface="+mj-cs"/>
                <a:sym typeface="Helvetica Neue"/>
              </a:rPr>
              <a:t>. Both the Core Sets and Transformation sit closer to the middle spectrum trying to target the widest ranges of skin possible.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 get much more specific and targeted. If you noticed from the first paragraph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targets about 3 main things (pretty general) while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targets about 12, which reflects the price differences.</a:t>
            </a:r>
            <a:br>
              <a:rPr lang="en-US" sz="2200" b="0" i="0" dirty="0">
                <a:effectLst/>
                <a:latin typeface="+mj-lt"/>
                <a:ea typeface="+mj-ea"/>
                <a:cs typeface="+mj-cs"/>
                <a:sym typeface="Helvetica Neue"/>
              </a:rPr>
            </a:br>
            <a:br>
              <a:rPr lang="en-US" sz="2200" b="0" i="0" dirty="0">
                <a:effectLst/>
                <a:latin typeface="+mj-lt"/>
                <a:ea typeface="+mj-ea"/>
                <a:cs typeface="+mj-cs"/>
                <a:sym typeface="Helvetica Neue"/>
              </a:rPr>
            </a:b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a:t>
            </a:r>
            <a:r>
              <a:rPr lang="zh-TW" altLang="en-US" sz="2200" b="0" i="0" dirty="0">
                <a:effectLst/>
                <a:latin typeface="+mj-lt"/>
                <a:ea typeface="+mj-ea"/>
                <a:cs typeface="+mj-cs"/>
                <a:sym typeface="Helvetica Neue"/>
              </a:rPr>
              <a:t>核心客製組價格為</a:t>
            </a:r>
            <a:r>
              <a:rPr lang="en-US" altLang="zh-TW" sz="2200" b="0" i="0" dirty="0">
                <a:effectLst/>
                <a:latin typeface="+mj-lt"/>
                <a:ea typeface="+mj-ea"/>
                <a:cs typeface="+mj-cs"/>
                <a:sym typeface="Helvetica Neue"/>
              </a:rPr>
              <a:t>$99.00</a:t>
            </a:r>
            <a:r>
              <a:rPr lang="zh-TW" altLang="en-US" sz="2200" b="0" i="0" dirty="0">
                <a:effectLst/>
                <a:latin typeface="+mj-lt"/>
                <a:ea typeface="+mj-ea"/>
                <a:cs typeface="+mj-cs"/>
                <a:sym typeface="Helvetica Neue"/>
              </a:rPr>
              <a:t>，專注於不同的肌膚類型（乾性、中性／混合性、油性），有含香味、或無香味選項，含</a:t>
            </a:r>
            <a:r>
              <a:rPr lang="en-US" altLang="zh-TW" sz="2200" b="0" i="0" dirty="0">
                <a:effectLst/>
                <a:latin typeface="+mj-lt"/>
                <a:ea typeface="+mj-ea"/>
                <a:cs typeface="+mj-cs"/>
                <a:sym typeface="Helvetica Neue"/>
              </a:rPr>
              <a:t>SPF</a:t>
            </a:r>
            <a:r>
              <a:rPr lang="zh-TW" altLang="en-US" sz="2200" b="0" i="0" dirty="0">
                <a:effectLst/>
                <a:latin typeface="+mj-lt"/>
                <a:ea typeface="+mj-ea"/>
                <a:cs typeface="+mj-cs"/>
                <a:sym typeface="Helvetica Neue"/>
              </a:rPr>
              <a:t>或無</a:t>
            </a:r>
            <a:r>
              <a:rPr lang="en-US" altLang="zh-TW" sz="2200" b="0" i="0" dirty="0">
                <a:effectLst/>
                <a:latin typeface="+mj-lt"/>
                <a:ea typeface="+mj-ea"/>
                <a:cs typeface="+mj-cs"/>
                <a:sym typeface="Helvetica Neue"/>
              </a:rPr>
              <a:t>SPF</a:t>
            </a:r>
            <a:r>
              <a:rPr lang="zh-TW" altLang="en-US" sz="2200" b="0" i="0" dirty="0">
                <a:effectLst/>
                <a:latin typeface="+mj-lt"/>
                <a:ea typeface="+mj-ea"/>
                <a:cs typeface="+mj-cs"/>
                <a:sym typeface="Helvetica Neue"/>
              </a:rPr>
              <a:t>。</a:t>
            </a:r>
            <a:r>
              <a:rPr lang="zh-TW" altLang="zh-TW" sz="2200" b="0" i="0" dirty="0">
                <a:effectLst/>
                <a:latin typeface="+mj-lt"/>
                <a:ea typeface="+mj-ea"/>
                <a:cs typeface="+mj-cs"/>
                <a:sym typeface="Helvetica Neue"/>
              </a:rPr>
              <a:t>a</a:t>
            </a:r>
            <a:r>
              <a:rPr lang="en-US" altLang="zh-TW" sz="2200" b="0" i="0" dirty="0" err="1">
                <a:effectLst/>
                <a:latin typeface="+mj-lt"/>
                <a:ea typeface="+mj-ea"/>
                <a:cs typeface="+mj-cs"/>
                <a:sym typeface="Helvetica Neue"/>
              </a:rPr>
              <a:t>geLOC</a:t>
            </a:r>
            <a:r>
              <a:rPr lang="zh-TW" altLang="en-US" sz="2200" b="0" i="0" dirty="0">
                <a:effectLst/>
                <a:latin typeface="+mj-lt"/>
                <a:ea typeface="+mj-ea"/>
                <a:cs typeface="+mj-cs"/>
                <a:sym typeface="Helvetica Neue"/>
              </a:rPr>
              <a:t> </a:t>
            </a:r>
            <a:r>
              <a:rPr lang="en-US" altLang="zh-TW" sz="2200" b="0" i="0" dirty="0">
                <a:effectLst/>
                <a:latin typeface="+mj-lt"/>
                <a:ea typeface="+mj-ea"/>
                <a:cs typeface="+mj-cs"/>
                <a:sym typeface="Helvetica Neue"/>
              </a:rPr>
              <a:t>Me</a:t>
            </a:r>
            <a:r>
              <a:rPr lang="zh-TW" altLang="en-US" sz="2200" b="0" i="0" dirty="0">
                <a:effectLst/>
                <a:latin typeface="+mj-lt"/>
                <a:ea typeface="+mj-ea"/>
                <a:cs typeface="+mj-cs"/>
                <a:sym typeface="Helvetica Neue"/>
              </a:rPr>
              <a:t>完整客製組價格為</a:t>
            </a:r>
            <a:r>
              <a:rPr lang="en-US" altLang="zh-TW" sz="2200" b="0" i="0" dirty="0">
                <a:effectLst/>
                <a:latin typeface="+mj-lt"/>
                <a:ea typeface="+mj-ea"/>
                <a:cs typeface="+mj-cs"/>
                <a:sym typeface="Helvetica Neue"/>
              </a:rPr>
              <a:t>$149.00</a:t>
            </a:r>
            <a:r>
              <a:rPr lang="zh-TW" altLang="en-US" sz="2200" b="0" i="0" dirty="0">
                <a:effectLst/>
                <a:latin typeface="+mj-lt"/>
                <a:ea typeface="+mj-ea"/>
                <a:cs typeface="+mj-cs"/>
                <a:sym typeface="Helvetica Neue"/>
              </a:rPr>
              <a:t>，專注於以上所提及事項，還有：</a:t>
            </a:r>
            <a:r>
              <a:rPr lang="en-US" sz="2200" dirty="0">
                <a:effectLst/>
                <a:latin typeface="+mj-lt"/>
                <a:ea typeface="+mj-ea"/>
                <a:cs typeface="+mj-cs"/>
                <a:sym typeface="Helvetica Neue"/>
              </a:rPr>
              <a:t>氣候、太陽和化學暴露</a:t>
            </a:r>
            <a:r>
              <a:rPr lang="zh-TW" altLang="en-US" sz="2200" dirty="0">
                <a:effectLst/>
                <a:latin typeface="+mj-lt"/>
                <a:ea typeface="+mj-ea"/>
                <a:cs typeface="+mj-cs"/>
                <a:sym typeface="Helvetica Neue"/>
              </a:rPr>
              <a:t>、</a:t>
            </a:r>
            <a:r>
              <a:rPr lang="en-US" sz="2200" dirty="0">
                <a:effectLst/>
                <a:latin typeface="+mj-lt"/>
                <a:ea typeface="+mj-ea"/>
                <a:cs typeface="+mj-cs"/>
                <a:sym typeface="Helvetica Neue"/>
              </a:rPr>
              <a:t>肌膚質感</a:t>
            </a:r>
            <a:r>
              <a:rPr lang="zh-TW" altLang="en-US" sz="2200" dirty="0">
                <a:effectLst/>
                <a:latin typeface="+mj-lt"/>
                <a:ea typeface="+mj-ea"/>
                <a:cs typeface="+mj-cs"/>
                <a:sym typeface="Helvetica Neue"/>
              </a:rPr>
              <a:t>、</a:t>
            </a:r>
            <a:r>
              <a:rPr lang="en-US" sz="2200" dirty="0">
                <a:effectLst/>
                <a:latin typeface="+mj-lt"/>
                <a:ea typeface="+mj-ea"/>
                <a:cs typeface="+mj-cs"/>
                <a:sym typeface="Helvetica Neue"/>
              </a:rPr>
              <a:t>保濕程度</a:t>
            </a:r>
            <a:r>
              <a:rPr lang="zh-TW" altLang="en-US" sz="2200" dirty="0">
                <a:effectLst/>
                <a:latin typeface="+mj-lt"/>
                <a:ea typeface="+mj-ea"/>
                <a:cs typeface="+mj-cs"/>
                <a:sym typeface="Helvetica Neue"/>
              </a:rPr>
              <a:t>、種族、肌膚敏感性、肌</a:t>
            </a:r>
            <a:r>
              <a:rPr lang="en-US" sz="2200" dirty="0">
                <a:effectLst/>
                <a:latin typeface="+mj-lt"/>
                <a:ea typeface="+mj-ea"/>
                <a:cs typeface="+mj-cs"/>
                <a:sym typeface="Helvetica Neue"/>
              </a:rPr>
              <a:t>膚色斑</a:t>
            </a:r>
            <a:r>
              <a:rPr lang="zh-TW" altLang="en-US" sz="2200" dirty="0">
                <a:effectLst/>
                <a:latin typeface="+mj-lt"/>
                <a:ea typeface="+mj-ea"/>
                <a:cs typeface="+mj-cs"/>
                <a:sym typeface="Helvetica Neue"/>
              </a:rPr>
              <a:t>、</a:t>
            </a:r>
            <a:r>
              <a:rPr lang="en-US" sz="2200" dirty="0">
                <a:effectLst/>
                <a:latin typeface="+mj-lt"/>
                <a:ea typeface="+mj-ea"/>
                <a:cs typeface="+mj-cs"/>
                <a:sym typeface="Helvetica Neue"/>
              </a:rPr>
              <a:t>紋路和皺紋</a:t>
            </a:r>
            <a:r>
              <a:rPr lang="zh-TW" altLang="en-US" sz="2200" dirty="0">
                <a:effectLst/>
                <a:latin typeface="+mj-lt"/>
                <a:ea typeface="+mj-ea"/>
                <a:cs typeface="+mj-cs"/>
                <a:sym typeface="Helvetica Neue"/>
              </a:rPr>
              <a:t>、以及肌膚</a:t>
            </a:r>
            <a:r>
              <a:rPr lang="en-US" sz="2200" dirty="0">
                <a:effectLst/>
                <a:latin typeface="+mj-lt"/>
                <a:ea typeface="+mj-ea"/>
                <a:cs typeface="+mj-cs"/>
                <a:sym typeface="Helvetica Neue"/>
              </a:rPr>
              <a:t>光澤</a:t>
            </a:r>
            <a:r>
              <a:rPr lang="zh-TW" altLang="en-US" sz="2200" dirty="0">
                <a:effectLst/>
                <a:latin typeface="+mj-lt"/>
                <a:ea typeface="+mj-ea"/>
                <a:cs typeface="+mj-cs"/>
                <a:sym typeface="Helvetica Neue"/>
              </a:rPr>
              <a:t>。</a:t>
            </a:r>
            <a:endParaRPr lang="en-US" sz="2200" dirty="0">
              <a:effectLst/>
              <a:latin typeface="+mj-lt"/>
              <a:ea typeface="+mj-ea"/>
              <a:cs typeface="+mj-cs"/>
              <a:sym typeface="Helvetica Neue"/>
            </a:endParaRPr>
          </a:p>
          <a:p>
            <a:br>
              <a:rPr lang="en-US" altLang="zh-TW" sz="2200" b="0" i="0" dirty="0">
                <a:effectLst/>
                <a:latin typeface="+mj-lt"/>
                <a:ea typeface="+mj-ea"/>
                <a:cs typeface="+mj-cs"/>
                <a:sym typeface="Helvetica Neue"/>
              </a:rPr>
            </a:br>
            <a:r>
              <a:rPr lang="en-US" sz="2200" b="0" i="0" dirty="0">
                <a:effectLst/>
                <a:latin typeface="+mj-lt"/>
                <a:ea typeface="+mj-ea"/>
                <a:cs typeface="+mj-cs"/>
                <a:sym typeface="Helvetica Neue"/>
              </a:rPr>
              <a:t>The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a:t>
            </a:r>
            <a:r>
              <a:rPr lang="zh-TW" altLang="en-US" sz="2200" b="0" i="0" dirty="0">
                <a:effectLst/>
                <a:latin typeface="+mj-lt"/>
                <a:ea typeface="+mj-ea"/>
                <a:cs typeface="+mj-cs"/>
                <a:sym typeface="Helvetica Neue"/>
              </a:rPr>
              <a:t>參考組，座落在超級油性肌膚、和超級乾性肌膚中間，以及在主攻老化象徵上也處於中間值。參考組是設計給中性肌膚類型，溫和鎖定抗老，允許較廣泛的人們使用而不刺激皮膚。參考組價格也是</a:t>
            </a:r>
            <a:r>
              <a:rPr lang="en-US" altLang="zh-TW" sz="2200" b="0" i="0" dirty="0">
                <a:effectLst/>
                <a:latin typeface="+mj-lt"/>
                <a:ea typeface="+mj-ea"/>
                <a:cs typeface="+mj-cs"/>
                <a:sym typeface="Helvetica Neue"/>
              </a:rPr>
              <a:t>$99.00</a:t>
            </a:r>
            <a:r>
              <a:rPr lang="zh-TW" altLang="en-US" sz="2200" b="0" i="0" dirty="0">
                <a:effectLst/>
                <a:latin typeface="+mj-lt"/>
                <a:ea typeface="+mj-ea"/>
                <a:cs typeface="+mj-cs"/>
                <a:sym typeface="Helvetica Neue"/>
              </a:rPr>
              <a:t>。</a:t>
            </a:r>
            <a:endParaRPr lang="en-US" sz="2200" b="0" i="0" dirty="0">
              <a:effectLst/>
              <a:latin typeface="+mj-lt"/>
              <a:ea typeface="+mj-ea"/>
              <a:cs typeface="+mj-cs"/>
              <a:sym typeface="Helvetica Neue"/>
            </a:endParaRPr>
          </a:p>
          <a:p>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a:t>
            </a:r>
            <a:r>
              <a:rPr lang="zh-TW" altLang="en-US" sz="2200" b="0" i="0" dirty="0">
                <a:effectLst/>
                <a:latin typeface="+mj-lt"/>
                <a:ea typeface="+mj-ea"/>
                <a:cs typeface="+mj-cs"/>
                <a:sym typeface="Helvetica Neue"/>
              </a:rPr>
              <a:t>核心及完整客製組，包含的</a:t>
            </a: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成分與在</a:t>
            </a: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 </a:t>
            </a:r>
            <a:r>
              <a:rPr lang="en-US" altLang="zh-TW" sz="2200" b="0" i="0" dirty="0">
                <a:effectLst/>
                <a:latin typeface="+mj-lt"/>
                <a:ea typeface="+mj-ea"/>
                <a:cs typeface="+mj-cs"/>
                <a:sym typeface="Helvetica Neue"/>
              </a:rPr>
              <a:t>Transformation</a:t>
            </a:r>
            <a:r>
              <a:rPr lang="zh-TW" altLang="en-US" sz="2200" b="0" i="0" dirty="0">
                <a:effectLst/>
                <a:latin typeface="+mj-lt"/>
                <a:ea typeface="+mj-ea"/>
                <a:cs typeface="+mj-cs"/>
                <a:sym typeface="Helvetica Neue"/>
              </a:rPr>
              <a:t>裡的成分類似。在</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a:t>
            </a:r>
            <a:r>
              <a:rPr lang="zh-TW" altLang="en-US" sz="2200" b="0" i="0" dirty="0">
                <a:effectLst/>
                <a:latin typeface="+mj-lt"/>
                <a:ea typeface="+mj-ea"/>
                <a:cs typeface="+mj-cs"/>
                <a:sym typeface="Helvetica Neue"/>
              </a:rPr>
              <a:t>核心及完整組中的成分，與</a:t>
            </a: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 </a:t>
            </a:r>
            <a:r>
              <a:rPr lang="en-US" sz="2200" b="0" i="0" dirty="0">
                <a:effectLst/>
                <a:latin typeface="+mj-lt"/>
                <a:ea typeface="+mj-ea"/>
                <a:cs typeface="+mj-cs"/>
                <a:sym typeface="Helvetica Neue"/>
              </a:rPr>
              <a:t>Transformation</a:t>
            </a:r>
            <a:r>
              <a:rPr lang="zh-TW" altLang="en-US" sz="2200" b="0" i="0" dirty="0">
                <a:effectLst/>
                <a:latin typeface="+mj-lt"/>
                <a:ea typeface="+mj-ea"/>
                <a:cs typeface="+mj-cs"/>
                <a:sym typeface="Helvetica Neue"/>
              </a:rPr>
              <a:t>主攻同樣的老化根源（</a:t>
            </a:r>
            <a:r>
              <a:rPr lang="en-US" altLang="zh-TW" sz="2200" b="0" i="0" dirty="0">
                <a:effectLst/>
                <a:latin typeface="+mj-lt"/>
                <a:ea typeface="+mj-ea"/>
                <a:cs typeface="+mj-cs"/>
                <a:sym typeface="Helvetica Neue"/>
              </a:rPr>
              <a:t>8</a:t>
            </a:r>
            <a:r>
              <a:rPr lang="zh-TW" altLang="en-US" sz="2200" b="0" i="0" dirty="0">
                <a:effectLst/>
                <a:latin typeface="+mj-lt"/>
                <a:ea typeface="+mj-ea"/>
                <a:cs typeface="+mj-cs"/>
                <a:sym typeface="Helvetica Neue"/>
              </a:rPr>
              <a:t>種方法），只是涉及較新的科技。比起</a:t>
            </a:r>
            <a:r>
              <a:rPr lang="en-US" sz="2200" b="0" i="0" dirty="0" err="1">
                <a:effectLst/>
                <a:latin typeface="+mj-lt"/>
                <a:ea typeface="+mj-ea"/>
                <a:cs typeface="+mj-cs"/>
                <a:sym typeface="Helvetica Neue"/>
              </a:rPr>
              <a:t>Nutricentials</a:t>
            </a:r>
            <a:r>
              <a:rPr lang="zh-TW" altLang="en-US" sz="2200" b="0" i="0" dirty="0">
                <a:effectLst/>
                <a:latin typeface="+mj-lt"/>
                <a:ea typeface="+mj-ea"/>
                <a:cs typeface="+mj-cs"/>
                <a:sym typeface="Helvetica Neue"/>
              </a:rPr>
              <a:t>，</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a:t>
            </a:r>
            <a:r>
              <a:rPr lang="zh-TW" altLang="en-US" sz="2200" b="0" i="0" dirty="0">
                <a:effectLst/>
                <a:latin typeface="+mj-lt"/>
                <a:ea typeface="+mj-ea"/>
                <a:cs typeface="+mj-cs"/>
                <a:sym typeface="Helvetica Neue"/>
              </a:rPr>
              <a:t>核心客製組和</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Transformation</a:t>
            </a:r>
            <a:r>
              <a:rPr lang="zh-TW" altLang="en-US" sz="2200" b="0" i="0" dirty="0">
                <a:effectLst/>
                <a:latin typeface="+mj-lt"/>
                <a:ea typeface="+mj-ea"/>
                <a:cs typeface="+mj-cs"/>
                <a:sym typeface="Helvetica Neue"/>
              </a:rPr>
              <a:t>比較相似。核心組和</a:t>
            </a:r>
            <a:r>
              <a:rPr lang="en-US" sz="2200" b="0" i="0" dirty="0">
                <a:effectLst/>
                <a:latin typeface="+mj-lt"/>
                <a:ea typeface="+mj-ea"/>
                <a:cs typeface="+mj-cs"/>
                <a:sym typeface="Helvetica Neue"/>
              </a:rPr>
              <a:t>Transformation</a:t>
            </a:r>
            <a:r>
              <a:rPr lang="zh-TW" altLang="en-US" sz="2200" b="0" i="0" dirty="0">
                <a:effectLst/>
                <a:latin typeface="+mj-lt"/>
                <a:ea typeface="+mj-ea"/>
                <a:cs typeface="+mj-cs"/>
                <a:sym typeface="Helvetica Neue"/>
              </a:rPr>
              <a:t>都較偏向中間值，試著針對最廣泛的肌膚類型。</a:t>
            </a:r>
            <a:br>
              <a:rPr lang="en-US" altLang="zh-TW" sz="2200" b="0" i="0" dirty="0">
                <a:effectLst/>
                <a:latin typeface="+mj-lt"/>
                <a:ea typeface="+mj-ea"/>
                <a:cs typeface="+mj-cs"/>
                <a:sym typeface="Helvetica Neue"/>
              </a:rPr>
            </a:b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 </a:t>
            </a:r>
            <a:r>
              <a:rPr lang="en-US" altLang="zh-TW" sz="2200" b="0" i="0" dirty="0">
                <a:effectLst/>
                <a:latin typeface="+mj-lt"/>
                <a:ea typeface="+mj-ea"/>
                <a:cs typeface="+mj-cs"/>
                <a:sym typeface="Helvetica Neue"/>
              </a:rPr>
              <a:t>ME</a:t>
            </a:r>
            <a:r>
              <a:rPr lang="zh-TW" altLang="en-US" sz="2200" b="0" i="0" dirty="0">
                <a:effectLst/>
                <a:latin typeface="+mj-lt"/>
                <a:ea typeface="+mj-ea"/>
                <a:cs typeface="+mj-cs"/>
                <a:sym typeface="Helvetica Neue"/>
              </a:rPr>
              <a:t>完整客製組比較有特定性和主攻性。若您有注意到在第一段，</a:t>
            </a: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 </a:t>
            </a:r>
            <a:r>
              <a:rPr lang="en-US" altLang="zh-TW" sz="2200" b="0" i="0" dirty="0">
                <a:effectLst/>
                <a:latin typeface="+mj-lt"/>
                <a:ea typeface="+mj-ea"/>
                <a:cs typeface="+mj-cs"/>
                <a:sym typeface="Helvetica Neue"/>
              </a:rPr>
              <a:t>Me</a:t>
            </a:r>
            <a:r>
              <a:rPr lang="zh-TW" altLang="en-US" sz="2200" b="0" i="0" dirty="0">
                <a:effectLst/>
                <a:latin typeface="+mj-lt"/>
                <a:ea typeface="+mj-ea"/>
                <a:cs typeface="+mj-cs"/>
                <a:sym typeface="Helvetica Neue"/>
              </a:rPr>
              <a:t>核心組有三項主要鎖定的特點（很普遍）；而</a:t>
            </a:r>
            <a:r>
              <a:rPr lang="en-US" altLang="zh-TW" sz="2200" b="0" i="0" dirty="0" err="1">
                <a:effectLst/>
                <a:latin typeface="+mj-lt"/>
                <a:ea typeface="+mj-ea"/>
                <a:cs typeface="+mj-cs"/>
                <a:sym typeface="Helvetica Neue"/>
              </a:rPr>
              <a:t>ageLOC</a:t>
            </a:r>
            <a:r>
              <a:rPr lang="zh-TW" altLang="en-US" sz="2200" b="0" i="0" dirty="0">
                <a:effectLst/>
                <a:latin typeface="+mj-lt"/>
                <a:ea typeface="+mj-ea"/>
                <a:cs typeface="+mj-cs"/>
                <a:sym typeface="Helvetica Neue"/>
              </a:rPr>
              <a:t> </a:t>
            </a:r>
            <a:r>
              <a:rPr lang="en-US" altLang="zh-TW" sz="2200" b="0" i="0" dirty="0">
                <a:effectLst/>
                <a:latin typeface="+mj-lt"/>
                <a:ea typeface="+mj-ea"/>
                <a:cs typeface="+mj-cs"/>
                <a:sym typeface="Helvetica Neue"/>
              </a:rPr>
              <a:t>ME</a:t>
            </a:r>
            <a:r>
              <a:rPr lang="zh-TW" altLang="en-US" sz="2200" b="0" i="0" dirty="0">
                <a:effectLst/>
                <a:latin typeface="+mj-lt"/>
                <a:ea typeface="+mj-ea"/>
                <a:cs typeface="+mj-cs"/>
                <a:sym typeface="Helvetica Neue"/>
              </a:rPr>
              <a:t>完整組則鎖定</a:t>
            </a:r>
            <a:r>
              <a:rPr lang="en-US" altLang="zh-TW" sz="2200" b="0" i="0" dirty="0">
                <a:effectLst/>
                <a:latin typeface="+mj-lt"/>
                <a:ea typeface="+mj-ea"/>
                <a:cs typeface="+mj-cs"/>
                <a:sym typeface="Helvetica Neue"/>
              </a:rPr>
              <a:t>12</a:t>
            </a:r>
            <a:r>
              <a:rPr lang="zh-TW" altLang="en-US" sz="2200" b="0" i="0" dirty="0">
                <a:effectLst/>
                <a:latin typeface="+mj-lt"/>
                <a:ea typeface="+mj-ea"/>
                <a:cs typeface="+mj-cs"/>
                <a:sym typeface="Helvetica Neue"/>
              </a:rPr>
              <a:t>項，這也反映在價差上。</a:t>
            </a:r>
            <a:endParaRPr lang="en-US" sz="2200" b="0" i="0" dirty="0">
              <a:effectLst/>
              <a:latin typeface="+mj-lt"/>
              <a:ea typeface="+mj-ea"/>
              <a:cs typeface="+mj-cs"/>
              <a:sym typeface="Helvetica Neue"/>
            </a:endParaRPr>
          </a:p>
        </p:txBody>
      </p:sp>
    </p:spTree>
    <p:extLst>
      <p:ext uri="{BB962C8B-B14F-4D97-AF65-F5344CB8AC3E}">
        <p14:creationId xmlns:p14="http://schemas.microsoft.com/office/powerpoint/2010/main" val="121599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all the other Nu Skin products you know and love can fit easily into your ageLOC Me regimen. </a:t>
            </a:r>
            <a:br>
              <a:rPr lang="en-US" dirty="0"/>
            </a:br>
            <a:br>
              <a:rPr lang="en-US" dirty="0"/>
            </a:br>
            <a:r>
              <a:rPr lang="zh-TW" altLang="en-US" dirty="0"/>
              <a:t>當然，您所知道、和喜愛的所有其他</a:t>
            </a:r>
            <a:r>
              <a:rPr lang="en-US" altLang="zh-TW" dirty="0"/>
              <a:t>Nu</a:t>
            </a:r>
            <a:r>
              <a:rPr lang="zh-TW" altLang="en-US" dirty="0"/>
              <a:t> </a:t>
            </a:r>
            <a:r>
              <a:rPr lang="en-US" altLang="zh-TW" dirty="0"/>
              <a:t>Skin</a:t>
            </a:r>
            <a:r>
              <a:rPr lang="zh-TW" altLang="en-US" dirty="0"/>
              <a:t>產品，可以很容易地納入您的</a:t>
            </a:r>
            <a:r>
              <a:rPr lang="en-US" altLang="zh-TW" dirty="0" err="1"/>
              <a:t>ageLOC</a:t>
            </a:r>
            <a:r>
              <a:rPr lang="zh-TW" altLang="en-US" dirty="0"/>
              <a:t> </a:t>
            </a:r>
            <a:r>
              <a:rPr lang="en-US" altLang="zh-TW" dirty="0"/>
              <a:t>Me</a:t>
            </a:r>
            <a:r>
              <a:rPr lang="zh-TW" altLang="en-US" dirty="0"/>
              <a:t>方案中。</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4A3200F-BE82-7541-9916-BB675A61805E}" type="slidenum">
              <a:rPr lang="en-US" smtClean="0"/>
              <a:t>11</a:t>
            </a:fld>
            <a:endParaRPr lang="en-US"/>
          </a:p>
        </p:txBody>
      </p:sp>
    </p:spTree>
    <p:extLst>
      <p:ext uri="{BB962C8B-B14F-4D97-AF65-F5344CB8AC3E}">
        <p14:creationId xmlns:p14="http://schemas.microsoft.com/office/powerpoint/2010/main" val="120606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6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kern="1200" baseline="0" dirty="0">
                <a:solidFill>
                  <a:schemeClr val="tx1"/>
                </a:solidFill>
                <a:latin typeface="+mj-lt"/>
                <a:ea typeface="+mj-ea"/>
                <a:cs typeface="+mj-cs"/>
                <a:sym typeface="Helvetica Neue"/>
              </a:rPr>
              <a:t>We protect our intellectual property. ageLOC Me employs world-class engineering and is exclusive to Nu Skin—and only YOU have the ability to share it with the world. Our proprietary ageLOC science boasts 27 patents or patents pending. This means no other company on the planet can offer this level of innovation. </a:t>
            </a:r>
            <a:endParaRPr lang="en-US" sz="2400" dirty="0"/>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r>
              <a:rPr lang="en-US" sz="2400" dirty="0"/>
              <a:t>And</a:t>
            </a:r>
            <a:r>
              <a:rPr lang="en-US" sz="2400" baseline="0" dirty="0"/>
              <a:t> i</a:t>
            </a:r>
            <a:r>
              <a:rPr lang="en-US" sz="2400" dirty="0"/>
              <a:t>n case you’re wondering, 5 of the 27 patents cover</a:t>
            </a:r>
            <a:r>
              <a:rPr lang="en-US" sz="2400" baseline="0" dirty="0"/>
              <a:t> ageLOC </a:t>
            </a:r>
            <a:r>
              <a:rPr lang="en-US" sz="2400" baseline="0" dirty="0" err="1"/>
              <a:t>Me’s</a:t>
            </a:r>
            <a:r>
              <a:rPr lang="en-US" sz="2400" baseline="0" dirty="0"/>
              <a:t> mechanisms for delivering customized skin care to you.</a:t>
            </a:r>
            <a:br>
              <a:rPr lang="en-US" sz="2400" baseline="0" dirty="0"/>
            </a:br>
            <a:br>
              <a:rPr lang="en-US" sz="2400" baseline="0" dirty="0"/>
            </a:br>
            <a:r>
              <a:rPr lang="zh-TW" altLang="en-US" sz="2400" kern="1200" baseline="0" dirty="0">
                <a:solidFill>
                  <a:schemeClr val="tx1"/>
                </a:solidFill>
                <a:latin typeface="+mj-lt"/>
                <a:ea typeface="+mj-ea"/>
                <a:cs typeface="+mj-cs"/>
                <a:sym typeface="Helvetica Neue"/>
              </a:rPr>
              <a:t>我們保護我們的智慧財產。</a:t>
            </a:r>
            <a:r>
              <a:rPr lang="en-US" altLang="zh-TW" sz="2400" kern="1200" baseline="0" dirty="0" err="1">
                <a:solidFill>
                  <a:schemeClr val="tx1"/>
                </a:solidFill>
                <a:latin typeface="+mj-lt"/>
                <a:ea typeface="+mj-ea"/>
                <a:cs typeface="+mj-cs"/>
                <a:sym typeface="Helvetica Neue"/>
              </a:rPr>
              <a:t>ageLOC</a:t>
            </a:r>
            <a:r>
              <a:rPr lang="zh-TW" altLang="en-US" sz="2400" kern="1200" baseline="0" dirty="0">
                <a:solidFill>
                  <a:schemeClr val="tx1"/>
                </a:solidFill>
                <a:latin typeface="+mj-lt"/>
                <a:ea typeface="+mj-ea"/>
                <a:cs typeface="+mj-cs"/>
                <a:sym typeface="Helvetica Neue"/>
              </a:rPr>
              <a:t> </a:t>
            </a:r>
            <a:r>
              <a:rPr lang="en-US" altLang="zh-TW" sz="2400" kern="1200" baseline="0" dirty="0">
                <a:solidFill>
                  <a:schemeClr val="tx1"/>
                </a:solidFill>
                <a:latin typeface="+mj-lt"/>
                <a:ea typeface="+mj-ea"/>
                <a:cs typeface="+mj-cs"/>
                <a:sym typeface="Helvetica Neue"/>
              </a:rPr>
              <a:t>Me</a:t>
            </a:r>
            <a:r>
              <a:rPr lang="zh-TW" altLang="en-US" sz="2400" kern="1200" baseline="0" dirty="0">
                <a:solidFill>
                  <a:schemeClr val="tx1"/>
                </a:solidFill>
                <a:latin typeface="+mj-lt"/>
                <a:ea typeface="+mj-ea"/>
                <a:cs typeface="+mj-cs"/>
                <a:sym typeface="Helvetica Neue"/>
              </a:rPr>
              <a:t>使用</a:t>
            </a:r>
            <a:r>
              <a:rPr lang="en-US" altLang="zh-TW" sz="2400" kern="1200" baseline="0" dirty="0">
                <a:solidFill>
                  <a:schemeClr val="tx1"/>
                </a:solidFill>
                <a:latin typeface="+mj-lt"/>
                <a:ea typeface="+mj-ea"/>
                <a:cs typeface="+mj-cs"/>
                <a:sym typeface="Helvetica Neue"/>
              </a:rPr>
              <a:t>Nu</a:t>
            </a:r>
            <a:r>
              <a:rPr lang="zh-TW" altLang="en-US" sz="2400" kern="1200" baseline="0" dirty="0">
                <a:solidFill>
                  <a:schemeClr val="tx1"/>
                </a:solidFill>
                <a:latin typeface="+mj-lt"/>
                <a:ea typeface="+mj-ea"/>
                <a:cs typeface="+mj-cs"/>
                <a:sym typeface="Helvetica Neue"/>
              </a:rPr>
              <a:t> </a:t>
            </a:r>
            <a:r>
              <a:rPr lang="en-US" altLang="zh-TW" sz="2400" kern="1200" baseline="0" dirty="0">
                <a:solidFill>
                  <a:schemeClr val="tx1"/>
                </a:solidFill>
                <a:latin typeface="+mj-lt"/>
                <a:ea typeface="+mj-ea"/>
                <a:cs typeface="+mj-cs"/>
                <a:sym typeface="Helvetica Neue"/>
              </a:rPr>
              <a:t>Skin</a:t>
            </a:r>
            <a:r>
              <a:rPr lang="zh-TW" altLang="en-US" sz="2400" kern="1200" baseline="0" dirty="0">
                <a:solidFill>
                  <a:schemeClr val="tx1"/>
                </a:solidFill>
                <a:latin typeface="+mj-lt"/>
                <a:ea typeface="+mj-ea"/>
                <a:cs typeface="+mj-cs"/>
                <a:sym typeface="Helvetica Neue"/>
              </a:rPr>
              <a:t>專有的世界級工程－而且只有「您」有能力與世界分享。</a:t>
            </a:r>
            <a:r>
              <a:rPr lang="zh-TW" altLang="en-US" sz="2400" dirty="0"/>
              <a:t>我們獨有的</a:t>
            </a:r>
            <a:r>
              <a:rPr lang="en-US" altLang="zh-TW" sz="2400" dirty="0" err="1"/>
              <a:t>ageLOC</a:t>
            </a:r>
            <a:r>
              <a:rPr lang="zh-TW" altLang="en-US" sz="2400" dirty="0"/>
              <a:t>科技，帶來</a:t>
            </a:r>
            <a:r>
              <a:rPr lang="en-US" altLang="zh-TW" sz="2400" dirty="0"/>
              <a:t>27</a:t>
            </a:r>
            <a:r>
              <a:rPr lang="zh-TW" altLang="en-US" sz="2400" dirty="0"/>
              <a:t>項專利、和專利申請。這代表世界上沒有其他公司能提供同樣等級的創新產品。</a:t>
            </a:r>
            <a:endParaRPr lang="en-US" sz="2400" dirty="0"/>
          </a:p>
          <a:p>
            <a:endParaRPr lang="en-US" sz="2400" dirty="0"/>
          </a:p>
          <a:p>
            <a:r>
              <a:rPr lang="zh-TW" altLang="en-US" sz="2400" b="0" i="0" dirty="0"/>
              <a:t>順道一提，</a:t>
            </a:r>
            <a:r>
              <a:rPr lang="en-US" altLang="zh-TW" sz="2400" b="0" i="0" dirty="0"/>
              <a:t>27</a:t>
            </a:r>
            <a:r>
              <a:rPr lang="zh-TW" altLang="en-US" sz="2400" b="0" i="0" dirty="0"/>
              <a:t>項專利中有</a:t>
            </a:r>
            <a:r>
              <a:rPr lang="en-US" altLang="zh-TW" sz="2400" b="0" i="0" dirty="0"/>
              <a:t>5</a:t>
            </a:r>
            <a:r>
              <a:rPr lang="zh-TW" altLang="en-US" sz="2400" b="0" i="0" dirty="0"/>
              <a:t>項含括了</a:t>
            </a:r>
            <a:r>
              <a:rPr lang="en-US" altLang="zh-TW" sz="2400" b="0" i="0" dirty="0" err="1"/>
              <a:t>ageLO</a:t>
            </a:r>
            <a:r>
              <a:rPr lang="zh-TW" altLang="zh-TW" sz="2400" b="0" i="0" dirty="0"/>
              <a:t>C</a:t>
            </a:r>
            <a:r>
              <a:rPr lang="zh-TW" altLang="en-US" sz="2400" b="0" i="0" dirty="0"/>
              <a:t> </a:t>
            </a:r>
            <a:r>
              <a:rPr lang="en-US" altLang="zh-TW" sz="2400" b="0" i="0" dirty="0"/>
              <a:t>Me</a:t>
            </a:r>
            <a:r>
              <a:rPr lang="zh-TW" altLang="en-US" sz="2400" b="0" i="0" dirty="0"/>
              <a:t>使用來為您傳送客製化肌膚護理的機制。</a:t>
            </a:r>
            <a:endParaRPr lang="en-US" sz="2400" dirty="0"/>
          </a:p>
          <a:p>
            <a:endParaRPr lang="en-US" sz="2400" baseline="0" dirty="0"/>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40268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6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We decided to change the landscape of the</a:t>
            </a:r>
            <a:r>
              <a:rPr lang="en-US" sz="2000" b="0" i="0" baseline="0" dirty="0"/>
              <a:t> skin care industry and we invested our time, passion, and financial resources to bring ageLOC Me to you and your customers. </a:t>
            </a:r>
            <a:r>
              <a:rPr lang="en-US" sz="2000" b="0" i="0" baseline="0" dirty="0" err="1"/>
              <a:t>ageLOC</a:t>
            </a:r>
            <a:r>
              <a:rPr lang="en-US" sz="2000" b="0" i="0" baseline="0" dirty="0"/>
              <a:t> Me represents the most ambitious product development endeavor in Nu Skin’s history. </a:t>
            </a:r>
          </a:p>
          <a:p>
            <a:pPr marL="0" marR="0" indent="0" defTabSz="457200" eaLnBrk="1" fontAlgn="auto" latinLnBrk="0" hangingPunct="1">
              <a:lnSpc>
                <a:spcPct val="117999"/>
              </a:lnSpc>
              <a:spcBef>
                <a:spcPts val="0"/>
              </a:spcBef>
              <a:spcAft>
                <a:spcPts val="0"/>
              </a:spcAft>
              <a:buClrTx/>
              <a:buSzTx/>
              <a:buFontTx/>
              <a:buNone/>
              <a:tabLst/>
              <a:defRPr/>
            </a:pPr>
            <a:endParaRPr lang="en-US" sz="20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000" b="0" i="0" dirty="0"/>
              <a:t>After several years of intensive</a:t>
            </a:r>
            <a:r>
              <a:rPr lang="en-US" sz="2000" b="0" i="0" baseline="0" dirty="0"/>
              <a:t> research and development and a more than $35-million investment, we have invented a skin care system with product formulations customized to you. </a:t>
            </a:r>
            <a:endParaRPr lang="en-US" dirty="0"/>
          </a:p>
          <a:p>
            <a:pPr marL="0" marR="0" indent="0" defTabSz="457200" eaLnBrk="1" fontAlgn="auto" latinLnBrk="0" hangingPunct="1">
              <a:lnSpc>
                <a:spcPct val="117999"/>
              </a:lnSpc>
              <a:spcBef>
                <a:spcPts val="0"/>
              </a:spcBef>
              <a:spcAft>
                <a:spcPts val="0"/>
              </a:spcAft>
              <a:buClrTx/>
              <a:buSzTx/>
              <a:buFontTx/>
              <a:buNone/>
              <a:tabLst/>
              <a:defRPr/>
            </a:pPr>
            <a:br>
              <a:rPr lang="en-US" dirty="0"/>
            </a:br>
            <a:br>
              <a:rPr lang="en-US" dirty="0"/>
            </a:br>
            <a:r>
              <a:rPr lang="zh-TW" altLang="en-US" sz="2400" b="0" i="0" baseline="0" dirty="0">
                <a:solidFill>
                  <a:srgbClr val="FF0000"/>
                </a:solidFill>
              </a:rPr>
              <a:t>我們決定要改變護膚產業的樣貌，因此我們投入時間、熱誠，以及金融資源，將</a:t>
            </a:r>
            <a:r>
              <a:rPr lang="en-US" altLang="zh-TW" sz="2400" b="0" i="0" baseline="0" dirty="0" err="1">
                <a:solidFill>
                  <a:srgbClr val="FF0000"/>
                </a:solidFill>
              </a:rPr>
              <a:t>ageLOC</a:t>
            </a:r>
            <a:r>
              <a:rPr lang="zh-TW" altLang="en-US" sz="2400" b="0" i="0" baseline="0" dirty="0">
                <a:solidFill>
                  <a:srgbClr val="FF0000"/>
                </a:solidFill>
              </a:rPr>
              <a:t> </a:t>
            </a:r>
            <a:r>
              <a:rPr lang="en-US" altLang="zh-TW" sz="2400" b="0" i="0" baseline="0" dirty="0">
                <a:solidFill>
                  <a:srgbClr val="FF0000"/>
                </a:solidFill>
              </a:rPr>
              <a:t>Me</a:t>
            </a:r>
            <a:r>
              <a:rPr lang="zh-TW" altLang="en-US" sz="2400" b="0" i="0" baseline="0" dirty="0">
                <a:solidFill>
                  <a:srgbClr val="FF0000"/>
                </a:solidFill>
              </a:rPr>
              <a:t>帶給您與您的顧客。</a:t>
            </a:r>
            <a:r>
              <a:rPr lang="en-US" sz="2400" b="0" i="0" baseline="0" dirty="0" err="1">
                <a:solidFill>
                  <a:srgbClr val="FF0000"/>
                </a:solidFill>
              </a:rPr>
              <a:t>ageLOC</a:t>
            </a:r>
            <a:r>
              <a:rPr lang="en-US" sz="2400" b="0" i="0" baseline="0" dirty="0">
                <a:solidFill>
                  <a:srgbClr val="FF0000"/>
                </a:solidFill>
              </a:rPr>
              <a:t> Me</a:t>
            </a:r>
            <a:r>
              <a:rPr lang="zh-TW" altLang="en-US" sz="2400" b="0" i="0" baseline="0" dirty="0">
                <a:solidFill>
                  <a:srgbClr val="FF0000"/>
                </a:solidFill>
              </a:rPr>
              <a:t>代表了</a:t>
            </a:r>
            <a:r>
              <a:rPr lang="en-US" altLang="zh-TW" sz="2400" b="0" i="0" baseline="0" dirty="0">
                <a:solidFill>
                  <a:srgbClr val="FF0000"/>
                </a:solidFill>
              </a:rPr>
              <a:t>Nu Skin</a:t>
            </a:r>
            <a:r>
              <a:rPr lang="zh-TW" altLang="en-US" sz="2400" b="0" i="0" baseline="0" dirty="0">
                <a:solidFill>
                  <a:srgbClr val="FF0000"/>
                </a:solidFill>
              </a:rPr>
              <a:t>歷史上所做過最具雄心的產品發展。</a:t>
            </a:r>
            <a:endParaRPr lang="en-US" sz="2400" b="0" i="0" baseline="0" dirty="0">
              <a:solidFill>
                <a:srgbClr val="FF0000"/>
              </a:solidFill>
            </a:endParaRPr>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solidFill>
                <a:srgbClr val="FF0000"/>
              </a:solidFill>
            </a:endParaRPr>
          </a:p>
          <a:p>
            <a:pPr marL="0" marR="0" indent="0" defTabSz="457200" eaLnBrk="1" fontAlgn="auto" latinLnBrk="0" hangingPunct="1">
              <a:lnSpc>
                <a:spcPct val="117999"/>
              </a:lnSpc>
              <a:spcBef>
                <a:spcPts val="0"/>
              </a:spcBef>
              <a:spcAft>
                <a:spcPts val="0"/>
              </a:spcAft>
              <a:buClrTx/>
              <a:buSzTx/>
              <a:buFontTx/>
              <a:buNone/>
              <a:tabLst/>
              <a:defRPr/>
            </a:pPr>
            <a:r>
              <a:rPr lang="zh-TW" altLang="en-US" sz="2400" b="0" i="0" baseline="0" dirty="0">
                <a:solidFill>
                  <a:srgbClr val="FF0000"/>
                </a:solidFill>
              </a:rPr>
              <a:t>在經過幾年密集的研究與發展，以及超過</a:t>
            </a:r>
            <a:r>
              <a:rPr lang="en-US" altLang="zh-TW" sz="2400" b="0" i="0" baseline="0" dirty="0">
                <a:solidFill>
                  <a:srgbClr val="FF0000"/>
                </a:solidFill>
              </a:rPr>
              <a:t>3500</a:t>
            </a:r>
            <a:r>
              <a:rPr lang="zh-TW" altLang="en-US" sz="2400" b="0" i="0" baseline="0" dirty="0">
                <a:solidFill>
                  <a:srgbClr val="FF0000"/>
                </a:solidFill>
              </a:rPr>
              <a:t>萬的投資之後，我們發明了專門為您</a:t>
            </a:r>
            <a:r>
              <a:rPr lang="zh-TW" altLang="en-US" sz="2400" b="0" i="0" dirty="0">
                <a:solidFill>
                  <a:srgbClr val="FF0000"/>
                </a:solidFill>
              </a:rPr>
              <a:t>量身定製的產品</a:t>
            </a:r>
            <a:r>
              <a:rPr lang="zh-TW" altLang="en-US" sz="2400" b="0" i="0" baseline="0" dirty="0">
                <a:solidFill>
                  <a:srgbClr val="FF0000"/>
                </a:solidFill>
              </a:rPr>
              <a:t>配方之肌膚護理系統。</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83342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aseline="0" dirty="0"/>
              <a:t>Nothing like ageLOC Me has ever been done before and it is truly a breakthrough in the beauty industry. So far, we’ve received these awards for our design and innovation.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pPr marL="0" marR="0" indent="0" defTabSz="457200" eaLnBrk="1" fontAlgn="auto" latinLnBrk="0" hangingPunct="1">
              <a:lnSpc>
                <a:spcPct val="117999"/>
              </a:lnSpc>
              <a:spcBef>
                <a:spcPts val="0"/>
              </a:spcBef>
              <a:spcAft>
                <a:spcPts val="0"/>
              </a:spcAft>
              <a:buClrTx/>
              <a:buSzTx/>
              <a:buFontTx/>
              <a:buNone/>
              <a:tabLst/>
              <a:defRPr/>
            </a:pPr>
            <a:r>
              <a:rPr lang="en-US" altLang="zh-TW" sz="2000" b="0" i="0" dirty="0" err="1"/>
              <a:t>ageLOC</a:t>
            </a:r>
            <a:r>
              <a:rPr lang="zh-TW" altLang="en-US" sz="2000" b="0" i="0" dirty="0"/>
              <a:t> </a:t>
            </a:r>
            <a:r>
              <a:rPr lang="en-US" altLang="zh-TW" sz="2000" b="0" i="0" dirty="0"/>
              <a:t>Me</a:t>
            </a:r>
            <a:r>
              <a:rPr lang="zh-TW" altLang="en-US" sz="2000" b="0" i="0" dirty="0"/>
              <a:t>是前所未有的，而且在美容產業確實是一大突破。到目前為止，我們已為此設計及創新獲得這些獎項。</a:t>
            </a:r>
            <a:endParaRPr lang="en-US" altLang="zh-TW" sz="2000" b="0" i="0" dirty="0"/>
          </a:p>
          <a:p>
            <a:endParaRPr lang="en-US" dirty="0"/>
          </a:p>
        </p:txBody>
      </p:sp>
    </p:spTree>
    <p:extLst>
      <p:ext uri="{BB962C8B-B14F-4D97-AF65-F5344CB8AC3E}">
        <p14:creationId xmlns:p14="http://schemas.microsoft.com/office/powerpoint/2010/main" val="115386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16</a:t>
            </a:fld>
            <a:endParaRPr lang="en-US">
              <a:solidFill>
                <a:prstClr val="black"/>
              </a:solidFill>
              <a:latin typeface="Calibri"/>
              <a:ea typeface=""/>
              <a:cs typeface=""/>
            </a:endParaRPr>
          </a:p>
        </p:txBody>
      </p:sp>
    </p:spTree>
    <p:extLst>
      <p:ext uri="{BB962C8B-B14F-4D97-AF65-F5344CB8AC3E}">
        <p14:creationId xmlns:p14="http://schemas.microsoft.com/office/powerpoint/2010/main" val="36736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17</a:t>
            </a:fld>
            <a:endParaRPr lang="en-US">
              <a:solidFill>
                <a:prstClr val="black"/>
              </a:solidFill>
              <a:latin typeface="Calibri"/>
              <a:ea typeface=""/>
              <a:cs typeface=""/>
            </a:endParaRPr>
          </a:p>
        </p:txBody>
      </p:sp>
    </p:spTree>
    <p:extLst>
      <p:ext uri="{BB962C8B-B14F-4D97-AF65-F5344CB8AC3E}">
        <p14:creationId xmlns:p14="http://schemas.microsoft.com/office/powerpoint/2010/main" val="78106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18</a:t>
            </a:fld>
            <a:endParaRPr lang="en-US">
              <a:solidFill>
                <a:prstClr val="black"/>
              </a:solidFill>
              <a:latin typeface="Calibri"/>
              <a:ea typeface=""/>
              <a:cs typeface=""/>
            </a:endParaRPr>
          </a:p>
        </p:txBody>
      </p:sp>
    </p:spTree>
    <p:extLst>
      <p:ext uri="{BB962C8B-B14F-4D97-AF65-F5344CB8AC3E}">
        <p14:creationId xmlns:p14="http://schemas.microsoft.com/office/powerpoint/2010/main" val="35660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19</a:t>
            </a:fld>
            <a:endParaRPr lang="en-US">
              <a:solidFill>
                <a:prstClr val="black"/>
              </a:solidFill>
              <a:latin typeface="Calibri"/>
              <a:ea typeface=""/>
              <a:cs typeface=""/>
            </a:endParaRPr>
          </a:p>
        </p:txBody>
      </p:sp>
    </p:spTree>
    <p:extLst>
      <p:ext uri="{BB962C8B-B14F-4D97-AF65-F5344CB8AC3E}">
        <p14:creationId xmlns:p14="http://schemas.microsoft.com/office/powerpoint/2010/main" val="27232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20</a:t>
            </a:fld>
            <a:endParaRPr lang="en-US">
              <a:solidFill>
                <a:prstClr val="black"/>
              </a:solidFill>
              <a:latin typeface="Calibri"/>
              <a:ea typeface=""/>
              <a:cs typeface=""/>
            </a:endParaRPr>
          </a:p>
        </p:txBody>
      </p:sp>
    </p:spTree>
    <p:extLst>
      <p:ext uri="{BB962C8B-B14F-4D97-AF65-F5344CB8AC3E}">
        <p14:creationId xmlns:p14="http://schemas.microsoft.com/office/powerpoint/2010/main" val="62039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47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0" i="0" dirty="0"/>
              <a:t>There are millions</a:t>
            </a:r>
            <a:r>
              <a:rPr lang="en-US" sz="2400" b="0" i="0" baseline="0" dirty="0"/>
              <a:t> of products in the global beauty industry. Some people are really good at curating their own regimens and know what they want. Others, however, are intimidated by skin care and may be confused by all the options that are available. They may not know what’s right for them. That’s what is so great about </a:t>
            </a:r>
            <a:r>
              <a:rPr lang="en-US" sz="2400" b="0" i="0" baseline="0" dirty="0" err="1"/>
              <a:t>ageLOC</a:t>
            </a:r>
            <a:r>
              <a:rPr lang="en-US" sz="2400" b="0" i="0" baseline="0" dirty="0"/>
              <a:t> Me. Even if you’re a skin care novice, you can easily find a regimen that will deliver the best results for your skin. </a:t>
            </a:r>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a:t>With </a:t>
            </a:r>
            <a:r>
              <a:rPr lang="en-US" sz="2400" b="0" i="0" baseline="0" dirty="0" err="1"/>
              <a:t>ageLOC</a:t>
            </a:r>
            <a:r>
              <a:rPr lang="en-US" sz="2400" b="0" i="0" baseline="0" dirty="0"/>
              <a:t> Me, you don’t need to crowd your vanity or bathroom cabinet with dozens of bottles, tubes, and jars. </a:t>
            </a:r>
            <a:r>
              <a:rPr lang="en-US" sz="2400" b="0" i="0" baseline="0" dirty="0" err="1"/>
              <a:t>ageLOC</a:t>
            </a:r>
            <a:r>
              <a:rPr lang="en-US" sz="2400" b="0" i="0" baseline="0" dirty="0"/>
              <a:t> Me is simple, convenient, and easy to use. </a:t>
            </a:r>
            <a:br>
              <a:rPr lang="en-US" sz="2400" b="0" i="0" baseline="0" dirty="0"/>
            </a:br>
            <a:endParaRPr lang="en-US" sz="2400" b="0" i="0" dirty="0"/>
          </a:p>
          <a:p>
            <a:pPr marL="0" marR="0" indent="0" defTabSz="457200" eaLnBrk="1" fontAlgn="auto" latinLnBrk="0" hangingPunct="1">
              <a:lnSpc>
                <a:spcPct val="117999"/>
              </a:lnSpc>
              <a:spcBef>
                <a:spcPts val="0"/>
              </a:spcBef>
              <a:spcAft>
                <a:spcPts val="0"/>
              </a:spcAft>
              <a:buClrTx/>
              <a:buSzTx/>
              <a:buFontTx/>
              <a:buNone/>
              <a:tabLst/>
              <a:defRPr/>
            </a:pPr>
            <a:r>
              <a:rPr lang="zh-TW" altLang="en-US" sz="2400" b="0" i="0" baseline="0" dirty="0"/>
              <a:t>在全球美容產業中有上百萬種產品。有些人非常擅長創造自己的護膚方案，也知道他們想要的成果。然而其他人對護膚感到不知所措，也對所有的選擇感到困惑。他們不知道什麼才適合自己。那也是</a:t>
            </a:r>
            <a:r>
              <a:rPr lang="en-US" altLang="zh-TW" sz="2400" b="0" i="0" baseline="0" dirty="0" err="1"/>
              <a:t>ageLOC</a:t>
            </a:r>
            <a:r>
              <a:rPr lang="en-US" altLang="zh-TW" sz="2400" b="0" i="0" baseline="0" dirty="0"/>
              <a:t> Me</a:t>
            </a:r>
            <a:r>
              <a:rPr lang="zh-TW" altLang="en-US" sz="2400" b="0" i="0" baseline="0" dirty="0"/>
              <a:t>很棒的原因之一。即使對護膚方面只是初學者，您也能輕易找到為自己肌膚帶來最佳效果的護膚方案。</a:t>
            </a: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zh-TW" altLang="en-US" sz="2400" b="0" i="0" baseline="0" dirty="0"/>
              <a:t>擁有</a:t>
            </a:r>
            <a:r>
              <a:rPr lang="en-US" altLang="zh-TW" sz="2400" b="0" i="0" baseline="0" dirty="0" err="1"/>
              <a:t>ageLOC</a:t>
            </a:r>
            <a:r>
              <a:rPr lang="zh-TW" altLang="en-US" sz="2400" b="0" i="0" baseline="0" dirty="0"/>
              <a:t> </a:t>
            </a:r>
            <a:r>
              <a:rPr lang="en-US" altLang="zh-TW" sz="2400" b="0" i="0" baseline="0" dirty="0"/>
              <a:t>ME</a:t>
            </a:r>
            <a:r>
              <a:rPr lang="zh-TW" altLang="en-US" sz="2400" b="0" i="0" baseline="0" dirty="0"/>
              <a:t>，您不需要在梳妝台或浴室櫃子裡堆滿瓶瓶罐罐。</a:t>
            </a:r>
            <a:r>
              <a:rPr lang="en-US" altLang="zh-TW" sz="2400" b="0" i="0" baseline="0" dirty="0" err="1"/>
              <a:t>ageLOC</a:t>
            </a:r>
            <a:r>
              <a:rPr lang="zh-TW" altLang="en-US" sz="2400" b="0" i="0" baseline="0" dirty="0"/>
              <a:t> </a:t>
            </a:r>
            <a:r>
              <a:rPr lang="en-US" altLang="zh-TW" sz="2400" b="0" i="0" baseline="0" dirty="0"/>
              <a:t>Me</a:t>
            </a:r>
            <a:r>
              <a:rPr lang="zh-TW" altLang="en-US" sz="2400" b="0" i="0" baseline="0" dirty="0"/>
              <a:t>在使用上非常簡單與方便。</a:t>
            </a:r>
            <a:br>
              <a:rPr lang="en-US" altLang="zh-TW" sz="2400" b="0" i="0" baseline="0" dirty="0"/>
            </a:br>
            <a:endParaRPr lang="en-US" sz="2400" b="0" i="0" dirty="0"/>
          </a:p>
        </p:txBody>
      </p:sp>
    </p:spTree>
    <p:extLst>
      <p:ext uri="{BB962C8B-B14F-4D97-AF65-F5344CB8AC3E}">
        <p14:creationId xmlns:p14="http://schemas.microsoft.com/office/powerpoint/2010/main" val="36915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7D3406E-E48F-4A7E-8073-B69554759DDB}" type="slidenum">
              <a:rPr lang="en-US" smtClean="0"/>
              <a:t>21</a:t>
            </a:fld>
            <a:endParaRPr lang="en-US"/>
          </a:p>
        </p:txBody>
      </p:sp>
    </p:spTree>
    <p:extLst>
      <p:ext uri="{BB962C8B-B14F-4D97-AF65-F5344CB8AC3E}">
        <p14:creationId xmlns:p14="http://schemas.microsoft.com/office/powerpoint/2010/main" val="60230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endParaRPr lang="en-US" sz="2400" baseline="0" dirty="0"/>
          </a:p>
        </p:txBody>
      </p:sp>
    </p:spTree>
    <p:extLst>
      <p:ext uri="{BB962C8B-B14F-4D97-AF65-F5344CB8AC3E}">
        <p14:creationId xmlns:p14="http://schemas.microsoft.com/office/powerpoint/2010/main" val="29173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40597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lumMod val="50000"/>
                    <a:lumOff val="50000"/>
                  </a:schemeClr>
                </a:solidFill>
              </a:rPr>
              <a:t>Cellular Turnover</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cellular turnover to refine texture, reduce the appearance of pores, and reveal smoother, softer skin—for a noticeably younger looking you. </a:t>
            </a:r>
          </a:p>
          <a:p>
            <a:pPr marL="0" indent="0">
              <a:buNone/>
            </a:pPr>
            <a:r>
              <a:rPr lang="en-US" dirty="0">
                <a:solidFill>
                  <a:schemeClr val="tx1">
                    <a:lumMod val="50000"/>
                    <a:lumOff val="50000"/>
                  </a:schemeClr>
                </a:solidFill>
              </a:rPr>
              <a:t>Pigmentation</a:t>
            </a:r>
          </a:p>
          <a:p>
            <a:pPr marL="211336" lvl="1" indent="-1984">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prevent the visible signs of hyperpigmentation and age spots to reveal more even, radiant skin—for a noticeably younger looking you.</a:t>
            </a:r>
          </a:p>
          <a:p>
            <a:pPr marL="0" indent="0">
              <a:buNone/>
            </a:pPr>
            <a:r>
              <a:rPr lang="en-US" dirty="0">
                <a:solidFill>
                  <a:schemeClr val="tx1">
                    <a:lumMod val="50000"/>
                    <a:lumOff val="50000"/>
                  </a:schemeClr>
                </a:solidFill>
              </a:rPr>
              <a:t>Lines/Wrinkles, Firmness</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the visible signs of lines, wrinkles, and sagging—for a noticeably younger looking you.</a:t>
            </a:r>
          </a:p>
          <a:p>
            <a:pPr marL="0" indent="0">
              <a:buNone/>
            </a:pPr>
            <a:br>
              <a:rPr lang="en-US" altLang="zh-TW" dirty="0">
                <a:solidFill>
                  <a:schemeClr val="tx1">
                    <a:lumMod val="50000"/>
                    <a:lumOff val="50000"/>
                  </a:schemeClr>
                </a:solidFill>
              </a:rPr>
            </a:br>
            <a:r>
              <a:rPr lang="zh-TW" altLang="en-US" dirty="0">
                <a:solidFill>
                  <a:schemeClr val="tx1">
                    <a:lumMod val="50000"/>
                    <a:lumOff val="50000"/>
                  </a:schemeClr>
                </a:solidFill>
              </a:rPr>
              <a:t>細胞反轉</a:t>
            </a:r>
            <a:endParaRPr lang="en-US" dirty="0">
              <a:solidFill>
                <a:schemeClr val="tx1">
                  <a:lumMod val="50000"/>
                  <a:lumOff val="50000"/>
                </a:schemeClr>
              </a:solidFill>
            </a:endParaRPr>
          </a:p>
          <a:p>
            <a:pPr marL="209352" lvl="1" indent="0">
              <a:buNone/>
            </a:pPr>
            <a:r>
              <a:rPr lang="zh-TW" altLang="en-US" sz="1400" dirty="0">
                <a:solidFill>
                  <a:schemeClr val="tx1">
                    <a:lumMod val="50000"/>
                    <a:lumOff val="50000"/>
                  </a:schemeClr>
                </a:solidFill>
              </a:rPr>
              <a:t>特製的</a:t>
            </a:r>
            <a:r>
              <a:rPr lang="en-US" sz="1400" dirty="0" err="1">
                <a:solidFill>
                  <a:schemeClr val="tx1">
                    <a:lumMod val="50000"/>
                    <a:lumOff val="50000"/>
                  </a:schemeClr>
                </a:solidFill>
              </a:rPr>
              <a:t>ageLOC</a:t>
            </a:r>
            <a:r>
              <a:rPr lang="en-US" sz="1400" dirty="0">
                <a:solidFill>
                  <a:schemeClr val="tx1">
                    <a:lumMod val="50000"/>
                    <a:lumOff val="50000"/>
                  </a:schemeClr>
                </a:solidFill>
              </a:rPr>
              <a:t> Me</a:t>
            </a:r>
            <a:r>
              <a:rPr lang="zh-TW" altLang="en-US" sz="1400" dirty="0">
                <a:solidFill>
                  <a:schemeClr val="tx1">
                    <a:lumMod val="50000"/>
                    <a:lumOff val="50000"/>
                  </a:schemeClr>
                </a:solidFill>
              </a:rPr>
              <a:t>精華液，協助改善細胞反轉，來提升質感、縮小毛孔，展現更光滑、柔軟的肌膚－讓您明顯地更加年輕。</a:t>
            </a:r>
            <a:endParaRPr lang="en-US" sz="1400" dirty="0">
              <a:solidFill>
                <a:schemeClr val="tx1">
                  <a:lumMod val="50000"/>
                  <a:lumOff val="50000"/>
                </a:schemeClr>
              </a:solidFill>
            </a:endParaRPr>
          </a:p>
          <a:p>
            <a:pPr marL="0" indent="0">
              <a:buNone/>
            </a:pPr>
            <a:r>
              <a:rPr lang="zh-TW" altLang="en-US" dirty="0">
                <a:solidFill>
                  <a:schemeClr val="tx1">
                    <a:lumMod val="50000"/>
                    <a:lumOff val="50000"/>
                  </a:schemeClr>
                </a:solidFill>
              </a:rPr>
              <a:t>色素沈澱</a:t>
            </a:r>
            <a:endParaRPr lang="en-US" dirty="0">
              <a:solidFill>
                <a:schemeClr val="tx1">
                  <a:lumMod val="50000"/>
                  <a:lumOff val="50000"/>
                </a:schemeClr>
              </a:solidFill>
            </a:endParaRPr>
          </a:p>
          <a:p>
            <a:pPr marL="211336" lvl="1" indent="-1984">
              <a:buNone/>
            </a:pPr>
            <a:r>
              <a:rPr lang="zh-TW" altLang="en-US" sz="1400" dirty="0">
                <a:solidFill>
                  <a:schemeClr val="tx1">
                    <a:lumMod val="50000"/>
                    <a:lumOff val="50000"/>
                  </a:schemeClr>
                </a:solidFill>
              </a:rPr>
              <a:t>特製的</a:t>
            </a:r>
            <a:r>
              <a:rPr lang="en-US" altLang="zh-TW" sz="1400" dirty="0" err="1">
                <a:solidFill>
                  <a:schemeClr val="tx1">
                    <a:lumMod val="50000"/>
                    <a:lumOff val="50000"/>
                  </a:schemeClr>
                </a:solidFill>
              </a:rPr>
              <a:t>ageLOC</a:t>
            </a:r>
            <a:r>
              <a:rPr lang="zh-TW" altLang="en-US" sz="1400" dirty="0">
                <a:solidFill>
                  <a:schemeClr val="tx1">
                    <a:lumMod val="50000"/>
                    <a:lumOff val="50000"/>
                  </a:schemeClr>
                </a:solidFill>
              </a:rPr>
              <a:t> </a:t>
            </a:r>
            <a:r>
              <a:rPr lang="en-US" altLang="zh-TW" sz="1400" dirty="0">
                <a:solidFill>
                  <a:schemeClr val="tx1">
                    <a:lumMod val="50000"/>
                    <a:lumOff val="50000"/>
                  </a:schemeClr>
                </a:solidFill>
              </a:rPr>
              <a:t>ME</a:t>
            </a:r>
            <a:r>
              <a:rPr lang="zh-TW" altLang="en-US" sz="1400" dirty="0">
                <a:solidFill>
                  <a:schemeClr val="tx1">
                    <a:lumMod val="50000"/>
                    <a:lumOff val="50000"/>
                  </a:schemeClr>
                </a:solidFill>
              </a:rPr>
              <a:t>精華液協助預防顯著的色素沈澱、和老年斑，來展現更均勻、更有光澤的肌膚－讓您明顯地更加年輕。</a:t>
            </a:r>
            <a:endParaRPr lang="en-US" sz="1400" dirty="0">
              <a:solidFill>
                <a:schemeClr val="tx1">
                  <a:lumMod val="50000"/>
                  <a:lumOff val="50000"/>
                </a:schemeClr>
              </a:solidFill>
            </a:endParaRPr>
          </a:p>
          <a:p>
            <a:pPr marL="0" indent="0">
              <a:buNone/>
            </a:pPr>
            <a:r>
              <a:rPr lang="zh-TW" altLang="en-US" dirty="0">
                <a:solidFill>
                  <a:schemeClr val="tx1">
                    <a:lumMod val="50000"/>
                    <a:lumOff val="50000"/>
                  </a:schemeClr>
                </a:solidFill>
              </a:rPr>
              <a:t>細紋、皺紋、緊致度</a:t>
            </a:r>
            <a:endParaRPr lang="en-US" dirty="0">
              <a:solidFill>
                <a:schemeClr val="tx1">
                  <a:lumMod val="50000"/>
                  <a:lumOff val="50000"/>
                </a:schemeClr>
              </a:solidFill>
            </a:endParaRPr>
          </a:p>
          <a:p>
            <a:pPr marL="0" indent="0">
              <a:buNone/>
            </a:pPr>
            <a:r>
              <a:rPr lang="en-US" altLang="zh-TW" sz="1400" dirty="0">
                <a:solidFill>
                  <a:schemeClr val="tx1">
                    <a:lumMod val="50000"/>
                    <a:lumOff val="50000"/>
                  </a:schemeClr>
                </a:solidFill>
              </a:rPr>
              <a:t>     </a:t>
            </a:r>
            <a:r>
              <a:rPr lang="zh-TW" altLang="en-US" sz="1400" dirty="0">
                <a:solidFill>
                  <a:schemeClr val="tx1">
                    <a:lumMod val="50000"/>
                    <a:lumOff val="50000"/>
                  </a:schemeClr>
                </a:solidFill>
              </a:rPr>
              <a:t>特製的</a:t>
            </a:r>
            <a:r>
              <a:rPr lang="en-US" altLang="zh-TW" sz="1400" dirty="0" err="1">
                <a:solidFill>
                  <a:schemeClr val="tx1">
                    <a:lumMod val="50000"/>
                    <a:lumOff val="50000"/>
                  </a:schemeClr>
                </a:solidFill>
              </a:rPr>
              <a:t>ageLOC</a:t>
            </a:r>
            <a:r>
              <a:rPr lang="zh-TW" altLang="en-US" sz="1400" dirty="0">
                <a:solidFill>
                  <a:schemeClr val="tx1">
                    <a:lumMod val="50000"/>
                    <a:lumOff val="50000"/>
                  </a:schemeClr>
                </a:solidFill>
              </a:rPr>
              <a:t> </a:t>
            </a:r>
            <a:r>
              <a:rPr lang="en-US" altLang="zh-TW" sz="1400" dirty="0">
                <a:solidFill>
                  <a:schemeClr val="tx1">
                    <a:lumMod val="50000"/>
                    <a:lumOff val="50000"/>
                  </a:schemeClr>
                </a:solidFill>
              </a:rPr>
              <a:t>ME</a:t>
            </a:r>
            <a:r>
              <a:rPr lang="zh-TW" altLang="en-US" sz="1400" dirty="0">
                <a:solidFill>
                  <a:schemeClr val="tx1">
                    <a:lumMod val="50000"/>
                    <a:lumOff val="50000"/>
                  </a:schemeClr>
                </a:solidFill>
              </a:rPr>
              <a:t>精華液協助改善明顯的細紋、皺紋、和下垂肌膚表徵－讓您明顯地更加年輕。</a:t>
            </a:r>
            <a:br>
              <a:rPr lang="en-US" altLang="zh-TW" sz="1400" dirty="0">
                <a:solidFill>
                  <a:schemeClr val="tx1">
                    <a:lumMod val="50000"/>
                    <a:lumOff val="50000"/>
                  </a:schemeClr>
                </a:solidFill>
              </a:rPr>
            </a:br>
            <a:br>
              <a:rPr lang="en-US" altLang="zh-TW" sz="1400" dirty="0">
                <a:solidFill>
                  <a:schemeClr val="tx1">
                    <a:lumMod val="50000"/>
                    <a:lumOff val="50000"/>
                  </a:schemeClr>
                </a:solidFill>
              </a:rPr>
            </a:br>
            <a:endParaRPr lang="en-US" dirty="0"/>
          </a:p>
        </p:txBody>
      </p:sp>
    </p:spTree>
    <p:extLst>
      <p:ext uri="{BB962C8B-B14F-4D97-AF65-F5344CB8AC3E}">
        <p14:creationId xmlns:p14="http://schemas.microsoft.com/office/powerpoint/2010/main" val="157075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00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Designed</a:t>
            </a:r>
            <a:r>
              <a:rPr lang="en-US" sz="2000" b="0" i="0" baseline="0" dirty="0"/>
              <a:t> with customization in mind, we have separated the “treatment” products into three separate serums. This novel approach allows for three targeted serums with ingredients focused on particular skin concerns that combine prior to use. So not only does it allow for customization, but it enables a larger array of key ingredients at potentially higher concentrations than what we could easily formulate into a single product. This results in a better product for you. </a:t>
            </a:r>
            <a:endParaRPr lang="en-US" sz="2000" b="0" i="0" dirty="0"/>
          </a:p>
          <a:p>
            <a:pPr marL="0" marR="0" indent="0" defTabSz="457200" eaLnBrk="1" fontAlgn="auto" latinLnBrk="0" hangingPunct="1">
              <a:lnSpc>
                <a:spcPct val="117999"/>
              </a:lnSpc>
              <a:spcBef>
                <a:spcPts val="0"/>
              </a:spcBef>
              <a:spcAft>
                <a:spcPts val="0"/>
              </a:spcAft>
              <a:buClrTx/>
              <a:buSzTx/>
              <a:buFontTx/>
              <a:buNone/>
              <a:tabLst/>
              <a:defRPr/>
            </a:pPr>
            <a:br>
              <a:rPr lang="en-US" altLang="zh-TW" sz="2000" dirty="0"/>
            </a:br>
            <a:r>
              <a:rPr lang="zh-TW" altLang="en-US" sz="2000" dirty="0"/>
              <a:t>設計時考慮到客製化，我們將「治療」產品分開放進三種單獨的精華液中。這種新穎的方法，允許三種含有鎖定特定解決肌膚疑慮之成分的主攻精華液，在使用當下做結合。所以不只允許客製化，甚至比起普遍可以調配進單一產品的劑量，我們能擁有更高濃度、更廣泛的關鍵成分。</a:t>
            </a:r>
            <a:br>
              <a:rPr lang="en-US" altLang="zh-TW" sz="2000" dirty="0"/>
            </a:br>
            <a:br>
              <a:rPr lang="en-US" altLang="zh-TW" sz="2000" dirty="0"/>
            </a:br>
            <a:endParaRPr lang="en-US" sz="2000" b="0" i="0" dirty="0"/>
          </a:p>
        </p:txBody>
      </p:sp>
    </p:spTree>
    <p:extLst>
      <p:ext uri="{BB962C8B-B14F-4D97-AF65-F5344CB8AC3E}">
        <p14:creationId xmlns:p14="http://schemas.microsoft.com/office/powerpoint/2010/main" val="82549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0000" lnSpcReduction="20000"/>
          </a:bodyPr>
          <a:lstStyle/>
          <a:p>
            <a:pPr algn="l" defTabSz="463784" rtl="0">
              <a:lnSpc>
                <a:spcPct val="100000"/>
              </a:lnSpc>
              <a:defRPr/>
            </a:pPr>
            <a:r>
              <a:rPr lang="en-US" sz="2400" dirty="0"/>
              <a:t>Some people say it looks great,</a:t>
            </a:r>
            <a:r>
              <a:rPr lang="en-US" sz="2400" baseline="0" dirty="0"/>
              <a:t> and</a:t>
            </a:r>
            <a:r>
              <a:rPr lang="en-US" sz="2400" dirty="0"/>
              <a:t> it sounds great, but</a:t>
            </a:r>
            <a:r>
              <a:rPr lang="en-US" sz="2400" baseline="0" dirty="0"/>
              <a:t> what’s really happening inside the device? How can you deliver better ingredients in a more efficacious way than we historically have? The answer is our proprietary </a:t>
            </a:r>
            <a:r>
              <a:rPr lang="en-US" sz="2400" baseline="0" dirty="0" err="1"/>
              <a:t>microlayering</a:t>
            </a:r>
            <a:r>
              <a:rPr lang="en-US" sz="2400" baseline="0" dirty="0"/>
              <a:t> technology. </a:t>
            </a:r>
            <a:r>
              <a:rPr lang="en-US" sz="2400" dirty="0"/>
              <a:t>The ageLOC Me device weaves the customized serums together into 40 layers and delivers</a:t>
            </a:r>
            <a:r>
              <a:rPr lang="en-US" sz="2400" baseline="0" dirty="0"/>
              <a:t> them at the moment of use, </a:t>
            </a:r>
            <a:r>
              <a:rPr lang="en-US" sz="2400" dirty="0"/>
              <a:t>evenly distributing the key ingredients, optimizing the serum combination, and resulting in increased absorption of anti-aging formulations into the skin.</a:t>
            </a:r>
            <a:br>
              <a:rPr lang="en-US" sz="2400" dirty="0"/>
            </a:br>
            <a:br>
              <a:rPr lang="en-US" sz="2400" dirty="0"/>
            </a:br>
            <a:r>
              <a:rPr lang="zh-TW" altLang="en-US" sz="2400" dirty="0"/>
              <a:t>有些人說它看起來不錯，且聽起來很棒，但裝置裡到底發生什麼事？如何比過往更有效地傳遞更好的成分？答案是我們專有的微層技術。</a:t>
            </a:r>
            <a:r>
              <a:rPr lang="en-US" altLang="zh-TW" sz="2400" dirty="0" err="1"/>
              <a:t>ageLOC</a:t>
            </a:r>
            <a:r>
              <a:rPr lang="zh-TW" altLang="en-US" sz="2400" dirty="0"/>
              <a:t> </a:t>
            </a:r>
            <a:r>
              <a:rPr lang="en-US" altLang="zh-TW" sz="2400" dirty="0"/>
              <a:t>Me</a:t>
            </a:r>
            <a:r>
              <a:rPr lang="zh-TW" altLang="en-US" sz="2400" dirty="0"/>
              <a:t>裝置在傳遞使用當下，將定製的精華液交織成</a:t>
            </a:r>
            <a:r>
              <a:rPr lang="en-US" altLang="zh-TW" sz="2400" dirty="0"/>
              <a:t>40</a:t>
            </a:r>
            <a:r>
              <a:rPr lang="zh-TW" altLang="en-US" sz="2400" dirty="0"/>
              <a:t>層，均勻地分發關鍵成分、優化精華液組合、增加肌膚對抗老配方的吸收率。</a:t>
            </a:r>
            <a:endParaRPr lang="en-US" sz="2400" dirty="0">
              <a:solidFill>
                <a:srgbClr val="FF0000"/>
              </a:solidFill>
            </a:endParaRPr>
          </a:p>
        </p:txBody>
      </p:sp>
    </p:spTree>
    <p:extLst>
      <p:ext uri="{BB962C8B-B14F-4D97-AF65-F5344CB8AC3E}">
        <p14:creationId xmlns:p14="http://schemas.microsoft.com/office/powerpoint/2010/main" val="170011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32500" lnSpcReduction="20000"/>
          </a:bodyPr>
          <a:lstStyle/>
          <a:p>
            <a:pPr defTabSz="450662">
              <a:lnSpc>
                <a:spcPct val="117999"/>
              </a:lnSpc>
              <a:defRPr/>
            </a:pPr>
            <a:r>
              <a:rPr lang="en-US" dirty="0"/>
              <a:t>Nu</a:t>
            </a:r>
            <a:r>
              <a:rPr lang="en-US" baseline="0" dirty="0"/>
              <a:t> Skin (2015). [In-Vitro Data Illustrating the Differences in Skin Absorption Based on Combination Methods of ageLOC Me Serums]. Unpublished raw data. </a:t>
            </a:r>
          </a:p>
          <a:p>
            <a:pPr defTabSz="450662">
              <a:lnSpc>
                <a:spcPct val="117999"/>
              </a:lnSpc>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During our development we were concerned that combining the three serums inadequately would allow for hot spots or missed areas on the skin. </a:t>
            </a:r>
            <a:r>
              <a:rPr lang="en-US" dirty="0"/>
              <a:t>We</a:t>
            </a:r>
            <a:r>
              <a:rPr lang="en-US" baseline="0" dirty="0"/>
              <a:t> have identified that through the ageLOC Me device the serums are evenly dispersed. This ensures that all three serums are adequately spread throughout the combination prior to application on the skin, therefore when applied each serum will reach and is equally represented in all areas of the application site—your face. </a:t>
            </a:r>
            <a:br>
              <a:rPr lang="en-US" baseline="0" dirty="0"/>
            </a:b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Additionally, we commissioned a third party testing house to measure the differences in absorption of a key ingredient when the serums are combined via the ageLOC Me device versus when the device was not used. Amazingly, the ageLOC Me Device combination resulted in three times better absorption into the stratum corneum than the non-ageLOC Me serum combination. This shows another benefit of the ageLOC Me Device; it is undoubtedly a key part of the ageLOC Me System.</a:t>
            </a:r>
            <a:br>
              <a:rPr lang="en-US" baseline="0" dirty="0"/>
            </a:br>
            <a:br>
              <a:rPr lang="en-US" baseline="0" dirty="0"/>
            </a:br>
            <a:r>
              <a:rPr lang="en-US" dirty="0"/>
              <a:t>Nu</a:t>
            </a:r>
            <a:r>
              <a:rPr lang="en-US" baseline="0" dirty="0"/>
              <a:t> Skin</a:t>
            </a:r>
            <a:r>
              <a:rPr lang="zh-TW" altLang="en-US" baseline="0" dirty="0"/>
              <a:t>（</a:t>
            </a:r>
            <a:r>
              <a:rPr lang="en-US" baseline="0" dirty="0"/>
              <a:t>2015</a:t>
            </a:r>
            <a:r>
              <a:rPr lang="zh-TW" altLang="en-US" baseline="0" dirty="0"/>
              <a:t>）。</a:t>
            </a:r>
            <a:r>
              <a:rPr lang="en-US" baseline="0" dirty="0"/>
              <a:t>[</a:t>
            </a:r>
            <a:r>
              <a:rPr lang="zh-TW" altLang="en-US" baseline="0" dirty="0"/>
              <a:t>試管內的資料，在</a:t>
            </a:r>
            <a:r>
              <a:rPr lang="en-US" baseline="0" dirty="0" err="1"/>
              <a:t>ageLOC</a:t>
            </a:r>
            <a:r>
              <a:rPr lang="en-US" baseline="0" dirty="0"/>
              <a:t> Me</a:t>
            </a:r>
            <a:r>
              <a:rPr lang="zh-TW" altLang="en-US" baseline="0" dirty="0"/>
              <a:t>精華的結合方式中說明不同膚質的吸收量（</a:t>
            </a:r>
            <a:r>
              <a:rPr lang="en-US" baseline="0" dirty="0"/>
              <a:t>In-Vitro Data Illustrating the Differences in Skin Absorption Based on Combination Methods of </a:t>
            </a:r>
            <a:r>
              <a:rPr lang="en-US" baseline="0" dirty="0" err="1"/>
              <a:t>ageLOC</a:t>
            </a:r>
            <a:r>
              <a:rPr lang="en-US" baseline="0" dirty="0"/>
              <a:t> Me Serums</a:t>
            </a:r>
            <a:r>
              <a:rPr lang="zh-TW" altLang="en-US" baseline="0" dirty="0"/>
              <a:t>）</a:t>
            </a:r>
            <a:r>
              <a:rPr lang="en-US" baseline="0" dirty="0"/>
              <a:t>]</a:t>
            </a:r>
            <a:r>
              <a:rPr lang="zh-TW" altLang="en-US" baseline="0" dirty="0"/>
              <a:t>。未發表的原始資料。</a:t>
            </a:r>
            <a:br>
              <a:rPr lang="en-US" altLang="zh-TW" baseline="0" dirty="0"/>
            </a:br>
            <a:br>
              <a:rPr lang="en-US" altLang="zh-TW" baseline="0" dirty="0"/>
            </a:br>
            <a:r>
              <a:rPr lang="zh-TW" altLang="en-US" baseline="0" dirty="0"/>
              <a:t>在開發時，我們擔心不適當的結合三種精華液，可能會導致潛在的危險，或是落下某個肌膚區域。研究顯示若透過</a:t>
            </a:r>
            <a:r>
              <a:rPr lang="en-US" baseline="0" dirty="0" err="1"/>
              <a:t>ageLOC</a:t>
            </a:r>
            <a:r>
              <a:rPr lang="en-US" baseline="0" dirty="0"/>
              <a:t> Me</a:t>
            </a:r>
            <a:r>
              <a:rPr lang="zh-TW" altLang="en-US" baseline="0" dirty="0"/>
              <a:t>裝置，這些精華液就能均勻分配。這確保三種精液華，都能適當地在塗抹於肌膚的當下均勻混合。因此當您在塗抹時，所有的精華液都能在您的臉上各個區域塗抹均勻。</a:t>
            </a:r>
            <a:br>
              <a:rPr lang="en-US" altLang="zh-TW" baseline="0" dirty="0"/>
            </a:br>
            <a:br>
              <a:rPr lang="en-US" altLang="zh-TW" baseline="0" dirty="0"/>
            </a:br>
            <a:r>
              <a:rPr lang="zh-TW" altLang="en-US" baseline="0" dirty="0"/>
              <a:t>此外，我們委託第三方測試機構來測量關鍵成分的吸收度，測試分為以</a:t>
            </a:r>
            <a:r>
              <a:rPr lang="en-US" altLang="zh-TW" baseline="0" dirty="0" err="1"/>
              <a:t>ageLOC</a:t>
            </a:r>
            <a:r>
              <a:rPr lang="en-US" altLang="zh-TW" baseline="0" dirty="0"/>
              <a:t> Me</a:t>
            </a:r>
            <a:r>
              <a:rPr lang="zh-TW" altLang="en-US" baseline="0" dirty="0"/>
              <a:t>裝置結合、和沒有使用裝置結合的精華液。令人驚訝的是，使用</a:t>
            </a:r>
            <a:r>
              <a:rPr lang="en-US" altLang="zh-TW" baseline="0" dirty="0" err="1"/>
              <a:t>ageLOC</a:t>
            </a:r>
            <a:r>
              <a:rPr lang="en-US" altLang="zh-TW" baseline="0" dirty="0"/>
              <a:t> Me</a:t>
            </a:r>
            <a:r>
              <a:rPr lang="zh-TW" altLang="en-US" baseline="0" dirty="0"/>
              <a:t>裝置結合的精華液，比起沒有使用裝置的精華液，高了三倍的吸收率。這顯示另一個使用</a:t>
            </a:r>
            <a:r>
              <a:rPr lang="en-US" altLang="zh-TW" baseline="0" dirty="0" err="1"/>
              <a:t>ageLOC</a:t>
            </a:r>
            <a:r>
              <a:rPr lang="zh-TW" altLang="en-US" baseline="0" dirty="0"/>
              <a:t> </a:t>
            </a:r>
            <a:r>
              <a:rPr lang="en-US" altLang="zh-TW" baseline="0" dirty="0"/>
              <a:t>Me</a:t>
            </a:r>
            <a:r>
              <a:rPr lang="zh-TW" altLang="en-US" baseline="0" dirty="0"/>
              <a:t>裝置的優勢，也無庸置疑的是</a:t>
            </a:r>
            <a:r>
              <a:rPr lang="en-US" altLang="zh-TW" baseline="0" dirty="0" err="1"/>
              <a:t>ageLOC</a:t>
            </a:r>
            <a:r>
              <a:rPr lang="en-US" altLang="zh-TW" baseline="0" dirty="0"/>
              <a:t> Me</a:t>
            </a:r>
            <a:r>
              <a:rPr lang="zh-TW" altLang="en-US" baseline="0" dirty="0"/>
              <a:t>系統中一個關鍵部分。</a:t>
            </a:r>
            <a:endParaRPr lang="en-US" dirty="0"/>
          </a:p>
          <a:p>
            <a:pPr marL="0" marR="0" indent="0" algn="l" defTabSz="450662" rtl="0" eaLnBrk="1" fontAlgn="auto" latinLnBrk="0" hangingPunct="1">
              <a:lnSpc>
                <a:spcPct val="117999"/>
              </a:lnSpc>
              <a:spcBef>
                <a:spcPts val="0"/>
              </a:spcBef>
              <a:spcAft>
                <a:spcPts val="0"/>
              </a:spcAft>
              <a:buClrTx/>
              <a:buSzTx/>
              <a:buFontTx/>
              <a:buNone/>
              <a:tabLst/>
              <a:defRPr/>
            </a:pPr>
            <a:br>
              <a:rPr lang="en-US" baseline="0" dirty="0"/>
            </a:br>
            <a:br>
              <a:rPr lang="en-US" baseline="0" dirty="0"/>
            </a:b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br>
              <a:rPr lang="en-US" baseline="0" dirty="0"/>
            </a:br>
            <a:endParaRPr lang="en-US" dirty="0"/>
          </a:p>
        </p:txBody>
      </p:sp>
    </p:spTree>
    <p:extLst>
      <p:ext uri="{BB962C8B-B14F-4D97-AF65-F5344CB8AC3E}">
        <p14:creationId xmlns:p14="http://schemas.microsoft.com/office/powerpoint/2010/main" val="122468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 indent="-102870">
              <a:buFont typeface="Arial"/>
              <a:buChar char="•"/>
            </a:pPr>
            <a:r>
              <a:rPr lang="en-US" sz="2400" dirty="0">
                <a:solidFill>
                  <a:schemeClr val="tx1">
                    <a:lumMod val="50000"/>
                    <a:lumOff val="50000"/>
                  </a:schemeClr>
                </a:solidFill>
                <a:latin typeface="Arial"/>
              </a:rPr>
              <a:t>Provide hydration to strengthen and maintain the skin’s natural moisture barrier</a:t>
            </a:r>
          </a:p>
          <a:p>
            <a:pPr marL="102870" indent="-102870">
              <a:buFont typeface="Arial"/>
              <a:buChar char="•"/>
            </a:pPr>
            <a:r>
              <a:rPr lang="en-US" sz="2400" dirty="0">
                <a:solidFill>
                  <a:schemeClr val="tx1">
                    <a:lumMod val="50000"/>
                    <a:lumOff val="50000"/>
                  </a:schemeClr>
                </a:solidFill>
                <a:latin typeface="Arial"/>
              </a:rPr>
              <a:t>Day Moisturizer provides optional broad spectrum protection from UVA and UVB radiation with SPF 20/25</a:t>
            </a:r>
          </a:p>
          <a:p>
            <a:pPr marL="102870" indent="-102870">
              <a:buFont typeface="Arial"/>
              <a:buChar char="•"/>
            </a:pPr>
            <a:r>
              <a:rPr lang="en-US" sz="2400" dirty="0">
                <a:solidFill>
                  <a:schemeClr val="tx1">
                    <a:lumMod val="50000"/>
                    <a:lumOff val="50000"/>
                  </a:schemeClr>
                </a:solidFill>
                <a:latin typeface="Arial"/>
              </a:rPr>
              <a:t>Night Moisturizer calms, soothes, and rejuvenates skin during its natural nighttime recovery process</a:t>
            </a:r>
          </a:p>
          <a:p>
            <a:pPr marL="102870" indent="-102870">
              <a:buFont typeface="Arial" panose="020B0604020202020204" pitchFamily="34" charset="0"/>
              <a:buChar char="•"/>
            </a:pPr>
            <a:r>
              <a:rPr lang="en-US" sz="2400" dirty="0">
                <a:solidFill>
                  <a:schemeClr val="tx1">
                    <a:lumMod val="50000"/>
                    <a:lumOff val="50000"/>
                  </a:schemeClr>
                </a:solidFill>
                <a:latin typeface="Arial"/>
              </a:rPr>
              <a:t>Formula combinations are suitable for different skin types, including dry, normal, combination, and oily skin.</a:t>
            </a:r>
          </a:p>
          <a:p>
            <a:pPr marL="102870" indent="-102870">
              <a:buFont typeface="Arial" panose="020B0604020202020204" pitchFamily="34" charset="0"/>
              <a:buChar char="•"/>
            </a:pPr>
            <a:r>
              <a:rPr lang="en-US" sz="2400" dirty="0">
                <a:solidFill>
                  <a:schemeClr val="tx1">
                    <a:lumMod val="50000"/>
                    <a:lumOff val="50000"/>
                  </a:schemeClr>
                </a:solidFill>
                <a:latin typeface="Arial"/>
              </a:rPr>
              <a:t>Offer different options for texture and overall feel based on climate, skin type, and personal preference</a:t>
            </a:r>
          </a:p>
          <a:p>
            <a:pPr marL="102870" indent="-102870">
              <a:buFont typeface="Arial" panose="020B0604020202020204" pitchFamily="34" charset="0"/>
              <a:buChar char="•"/>
            </a:pPr>
            <a:r>
              <a:rPr lang="en-US" sz="2400" dirty="0">
                <a:solidFill>
                  <a:schemeClr val="tx1">
                    <a:lumMod val="50000"/>
                    <a:lumOff val="50000"/>
                  </a:schemeClr>
                </a:solidFill>
                <a:latin typeface="Arial"/>
              </a:rPr>
              <a:t>Customizable elements include fragrance/non-fragrance and SPF/non-SPF</a:t>
            </a:r>
          </a:p>
          <a:p>
            <a:pPr marL="0" indent="0">
              <a:buFont typeface="Arial" panose="020B0604020202020204" pitchFamily="34" charset="0"/>
              <a:buNone/>
            </a:pPr>
            <a:endParaRPr lang="en-US" sz="2400" dirty="0">
              <a:solidFill>
                <a:schemeClr val="tx1">
                  <a:lumMod val="50000"/>
                  <a:lumOff val="50000"/>
                </a:schemeClr>
              </a:solidFill>
              <a:latin typeface="Arial"/>
            </a:endParaRPr>
          </a:p>
          <a:p>
            <a:pPr marL="102870" indent="-102870">
              <a:buFont typeface="Arial"/>
              <a:buChar char="•"/>
            </a:pPr>
            <a:r>
              <a:rPr lang="zh-TW" altLang="en-US" sz="2400" dirty="0">
                <a:solidFill>
                  <a:schemeClr val="tx1">
                    <a:lumMod val="50000"/>
                    <a:lumOff val="50000"/>
                  </a:schemeClr>
                </a:solidFill>
                <a:latin typeface="Arial"/>
              </a:rPr>
              <a:t>提供水分，來強化和維持肌膚天然的保濕屏障。</a:t>
            </a:r>
            <a:endParaRPr lang="en-US" altLang="zh-TW" sz="2400" dirty="0">
              <a:solidFill>
                <a:schemeClr val="tx1">
                  <a:lumMod val="50000"/>
                  <a:lumOff val="50000"/>
                </a:schemeClr>
              </a:solidFill>
              <a:latin typeface="Arial"/>
            </a:endParaRPr>
          </a:p>
          <a:p>
            <a:pPr marL="102870" indent="-102870">
              <a:buFont typeface="Arial"/>
              <a:buChar char="•"/>
            </a:pPr>
            <a:r>
              <a:rPr lang="zh-TW" altLang="en-US" sz="2400" dirty="0">
                <a:solidFill>
                  <a:schemeClr val="tx1">
                    <a:lumMod val="50000"/>
                    <a:lumOff val="50000"/>
                  </a:schemeClr>
                </a:solidFill>
                <a:latin typeface="Arial"/>
              </a:rPr>
              <a:t>日間保濕乳提供選擇性</a:t>
            </a:r>
            <a:r>
              <a:rPr lang="en-US" altLang="zh-TW" sz="2400" dirty="0">
                <a:solidFill>
                  <a:schemeClr val="tx1">
                    <a:lumMod val="50000"/>
                    <a:lumOff val="50000"/>
                  </a:schemeClr>
                </a:solidFill>
                <a:latin typeface="Arial"/>
              </a:rPr>
              <a:t>UVA</a:t>
            </a:r>
            <a:r>
              <a:rPr lang="zh-TW" altLang="en-US" sz="2400" dirty="0">
                <a:solidFill>
                  <a:schemeClr val="tx1">
                    <a:lumMod val="50000"/>
                    <a:lumOff val="50000"/>
                  </a:schemeClr>
                </a:solidFill>
                <a:latin typeface="Arial"/>
              </a:rPr>
              <a:t>和</a:t>
            </a:r>
            <a:r>
              <a:rPr lang="en-US" altLang="zh-TW" sz="2400" dirty="0">
                <a:solidFill>
                  <a:schemeClr val="tx1">
                    <a:lumMod val="50000"/>
                    <a:lumOff val="50000"/>
                  </a:schemeClr>
                </a:solidFill>
                <a:latin typeface="Arial"/>
              </a:rPr>
              <a:t>UVB</a:t>
            </a:r>
            <a:r>
              <a:rPr lang="zh-TW" altLang="en-US" sz="2400" dirty="0">
                <a:solidFill>
                  <a:schemeClr val="tx1">
                    <a:lumMod val="50000"/>
                    <a:lumOff val="50000"/>
                  </a:schemeClr>
                </a:solidFill>
                <a:latin typeface="Arial"/>
              </a:rPr>
              <a:t>輻射的廣譜保護，有</a:t>
            </a:r>
            <a:r>
              <a:rPr lang="en-US" altLang="zh-TW" sz="2400" dirty="0">
                <a:solidFill>
                  <a:schemeClr val="tx1">
                    <a:lumMod val="50000"/>
                    <a:lumOff val="50000"/>
                  </a:schemeClr>
                </a:solidFill>
                <a:latin typeface="Arial"/>
              </a:rPr>
              <a:t>SPF20</a:t>
            </a:r>
            <a:r>
              <a:rPr lang="zh-TW" altLang="en-US" sz="2400" dirty="0">
                <a:solidFill>
                  <a:schemeClr val="tx1">
                    <a:lumMod val="50000"/>
                    <a:lumOff val="50000"/>
                  </a:schemeClr>
                </a:solidFill>
                <a:latin typeface="Arial"/>
              </a:rPr>
              <a:t>／</a:t>
            </a:r>
            <a:r>
              <a:rPr lang="en-US" altLang="zh-TW" sz="2400" dirty="0">
                <a:solidFill>
                  <a:schemeClr val="tx1">
                    <a:lumMod val="50000"/>
                    <a:lumOff val="50000"/>
                  </a:schemeClr>
                </a:solidFill>
                <a:latin typeface="Arial"/>
              </a:rPr>
              <a:t>25</a:t>
            </a:r>
          </a:p>
          <a:p>
            <a:pPr marL="102870" indent="-102870">
              <a:buFont typeface="Arial"/>
              <a:buChar char="•"/>
            </a:pPr>
            <a:r>
              <a:rPr lang="zh-TW" altLang="en-US" sz="2400" dirty="0">
                <a:solidFill>
                  <a:schemeClr val="tx1">
                    <a:lumMod val="50000"/>
                    <a:lumOff val="50000"/>
                  </a:schemeClr>
                </a:solidFill>
                <a:latin typeface="Arial"/>
              </a:rPr>
              <a:t>夜間保濕乳在肌膚天然夜間恢復過程中，鎮靜、舒緩、和修復肌膚</a:t>
            </a:r>
            <a:endParaRPr lang="en-US" sz="2400" dirty="0">
              <a:solidFill>
                <a:schemeClr val="tx1">
                  <a:lumMod val="50000"/>
                  <a:lumOff val="50000"/>
                </a:schemeClr>
              </a:solidFill>
              <a:latin typeface="Arial"/>
            </a:endParaRPr>
          </a:p>
          <a:p>
            <a:pPr marL="102870" indent="-102870">
              <a:buFont typeface="Arial" panose="020B0604020202020204" pitchFamily="34" charset="0"/>
              <a:buChar char="•"/>
            </a:pPr>
            <a:r>
              <a:rPr lang="zh-TW" altLang="en-US" sz="2400" dirty="0">
                <a:solidFill>
                  <a:schemeClr val="tx1">
                    <a:lumMod val="50000"/>
                    <a:lumOff val="50000"/>
                  </a:schemeClr>
                </a:solidFill>
                <a:latin typeface="Arial"/>
              </a:rPr>
              <a:t>配方結合適合不同的肌膚類型，包含乾性、中性、混合性、及油性肌膚。</a:t>
            </a:r>
            <a:endParaRPr lang="en-US" altLang="zh-TW" sz="2400" dirty="0">
              <a:solidFill>
                <a:schemeClr val="tx1">
                  <a:lumMod val="50000"/>
                  <a:lumOff val="50000"/>
                </a:schemeClr>
              </a:solidFill>
              <a:latin typeface="Arial"/>
            </a:endParaRPr>
          </a:p>
          <a:p>
            <a:pPr marL="102870" indent="-102870">
              <a:buFont typeface="Arial" panose="020B0604020202020204" pitchFamily="34" charset="0"/>
              <a:buChar char="•"/>
            </a:pPr>
            <a:r>
              <a:rPr lang="zh-TW" altLang="en-US" sz="2400" dirty="0">
                <a:solidFill>
                  <a:schemeClr val="tx1">
                    <a:lumMod val="50000"/>
                    <a:lumOff val="50000"/>
                  </a:schemeClr>
                </a:solidFill>
                <a:latin typeface="Arial"/>
              </a:rPr>
              <a:t>為不同質地和整體感受，如氣候、肌膚類型、和個人喜好等而有不同選擇</a:t>
            </a:r>
            <a:endParaRPr lang="en-US" altLang="zh-TW" sz="2400" dirty="0">
              <a:solidFill>
                <a:schemeClr val="tx1">
                  <a:lumMod val="50000"/>
                  <a:lumOff val="50000"/>
                </a:schemeClr>
              </a:solidFill>
              <a:latin typeface="Arial"/>
            </a:endParaRPr>
          </a:p>
          <a:p>
            <a:pPr marL="102870" indent="-102870">
              <a:buFont typeface="Arial" panose="020B0604020202020204" pitchFamily="34" charset="0"/>
              <a:buChar char="•"/>
            </a:pPr>
            <a:r>
              <a:rPr lang="zh-TW" altLang="en-US" sz="2400" dirty="0">
                <a:solidFill>
                  <a:schemeClr val="tx1">
                    <a:lumMod val="50000"/>
                    <a:lumOff val="50000"/>
                  </a:schemeClr>
                </a:solidFill>
                <a:latin typeface="Arial"/>
              </a:rPr>
              <a:t>可定製的成分包括含香味／無香味，有</a:t>
            </a:r>
            <a:r>
              <a:rPr lang="en-US" altLang="zh-TW" sz="2400" dirty="0">
                <a:solidFill>
                  <a:schemeClr val="tx1">
                    <a:lumMod val="50000"/>
                    <a:lumOff val="50000"/>
                  </a:schemeClr>
                </a:solidFill>
                <a:latin typeface="Arial"/>
              </a:rPr>
              <a:t>SPF</a:t>
            </a:r>
            <a:r>
              <a:rPr lang="zh-TW" altLang="en-US" sz="2400" dirty="0">
                <a:solidFill>
                  <a:schemeClr val="tx1">
                    <a:lumMod val="50000"/>
                    <a:lumOff val="50000"/>
                  </a:schemeClr>
                </a:solidFill>
                <a:latin typeface="Arial"/>
              </a:rPr>
              <a:t>／無</a:t>
            </a:r>
            <a:r>
              <a:rPr lang="en-US" altLang="zh-CHT" sz="2400" dirty="0"/>
              <a:t>SPF</a:t>
            </a:r>
            <a:endParaRPr lang="en-US" sz="2400" dirty="0">
              <a:solidFill>
                <a:schemeClr val="tx1">
                  <a:lumMod val="50000"/>
                  <a:lumOff val="50000"/>
                </a:schemeClr>
              </a:solidFill>
              <a:latin typeface="Arial"/>
            </a:endParaRPr>
          </a:p>
        </p:txBody>
      </p:sp>
    </p:spTree>
    <p:extLst>
      <p:ext uri="{BB962C8B-B14F-4D97-AF65-F5344CB8AC3E}">
        <p14:creationId xmlns:p14="http://schemas.microsoft.com/office/powerpoint/2010/main" val="152295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0"/>
            <a:ext cx="9144000" cy="3416349"/>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38559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224229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1" name="Rectangle 10"/>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67528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8" name="Picture 1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36280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75515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B1603C4-F88A-4CA0-972E-5CDED04C913E}" type="datetimeFigureOut">
              <a:rPr lang="en-US" smtClean="0"/>
              <a:t>3/30/2017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8979A74-0569-42ED-B00C-4D437AAC4749}" type="slidenum">
              <a:rPr lang="en-US" smtClean="0"/>
              <a:t>‹#›</a:t>
            </a:fld>
            <a:endParaRPr lang="en-US"/>
          </a:p>
        </p:txBody>
      </p:sp>
    </p:spTree>
    <p:extLst>
      <p:ext uri="{BB962C8B-B14F-4D97-AF65-F5344CB8AC3E}">
        <p14:creationId xmlns:p14="http://schemas.microsoft.com/office/powerpoint/2010/main" val="39998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12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72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6" name="Rectangle 15"/>
          <p:cNvSpPr/>
          <p:nvPr userDrawn="1"/>
        </p:nvSpPr>
        <p:spPr>
          <a:xfrm>
            <a:off x="0" y="0"/>
            <a:ext cx="9144000" cy="3416349"/>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49268" y="3392162"/>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4969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48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8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46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26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769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1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latin typeface="Arial"/>
            </a:endParaRPr>
          </a:p>
        </p:txBody>
      </p:sp>
      <p:pic>
        <p:nvPicPr>
          <p:cNvPr id="4" name="Picture 3"/>
          <p:cNvPicPr>
            <a:picLocks noChangeAspect="1"/>
          </p:cNvPicPr>
          <p:nvPr userDrawn="1"/>
        </p:nvPicPr>
        <p:blipFill>
          <a:blip r:embed="rId2"/>
          <a:stretch>
            <a:fillRect/>
          </a:stretch>
        </p:blipFill>
        <p:spPr>
          <a:xfrm>
            <a:off x="0" y="1"/>
            <a:ext cx="9144000" cy="5170518"/>
          </a:xfrm>
          <a:prstGeom prst="rect">
            <a:avLst/>
          </a:prstGeom>
        </p:spPr>
      </p:pic>
    </p:spTree>
    <p:extLst>
      <p:ext uri="{BB962C8B-B14F-4D97-AF65-F5344CB8AC3E}">
        <p14:creationId xmlns:p14="http://schemas.microsoft.com/office/powerpoint/2010/main" val="1046725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endParaRPr>
          </a:p>
        </p:txBody>
      </p:sp>
    </p:spTree>
    <p:extLst>
      <p:ext uri="{BB962C8B-B14F-4D97-AF65-F5344CB8AC3E}">
        <p14:creationId xmlns:p14="http://schemas.microsoft.com/office/powerpoint/2010/main" val="444743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RM030590clo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0"/>
            <a:ext cx="9154160" cy="5143500"/>
          </a:xfrm>
          <a:prstGeom prst="rect">
            <a:avLst/>
          </a:prstGeom>
        </p:spPr>
      </p:pic>
      <p:sp>
        <p:nvSpPr>
          <p:cNvPr id="5" name="Slide Number Placeholder 2"/>
          <p:cNvSpPr>
            <a:spLocks noGrp="1"/>
          </p:cNvSpPr>
          <p:nvPr>
            <p:ph type="sldNum" sz="quarter" idx="10"/>
          </p:nvPr>
        </p:nvSpPr>
        <p:spPr>
          <a:xfrm>
            <a:off x="8320445" y="4964699"/>
            <a:ext cx="769581" cy="185853"/>
          </a:xfrm>
        </p:spPr>
        <p:txBody>
          <a:bodyPr/>
          <a:lstStyle>
            <a:lvl1pPr algn="r">
              <a:defRPr sz="800">
                <a:solidFill>
                  <a:srgbClr val="FFFFFF"/>
                </a:solidFill>
              </a:defRPr>
            </a:lvl1pPr>
          </a:lstStyle>
          <a:p>
            <a:pPr defTabSz="914288"/>
            <a:fld id="{86CB4B4D-7CA3-9044-876B-883B54F8677D}" type="slidenum">
              <a:rPr lang="en-US" smtClean="0"/>
              <a:pPr defTabSz="914288"/>
              <a:t>‹#›</a:t>
            </a:fld>
            <a:endParaRPr lang="en-US" dirty="0"/>
          </a:p>
        </p:txBody>
      </p:sp>
    </p:spTree>
    <p:extLst>
      <p:ext uri="{BB962C8B-B14F-4D97-AF65-F5344CB8AC3E}">
        <p14:creationId xmlns:p14="http://schemas.microsoft.com/office/powerpoint/2010/main" val="148530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2" name="Rectangle 11"/>
          <p:cNvSpPr/>
          <p:nvPr userDrawn="1"/>
        </p:nvSpPr>
        <p:spPr>
          <a:xfrm>
            <a:off x="0" y="0"/>
            <a:ext cx="9144000" cy="3416349"/>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9656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p:cNvSpPr/>
          <p:nvPr userDrawn="1"/>
        </p:nvSpPr>
        <p:spPr>
          <a:xfrm>
            <a:off x="0" y="-1"/>
            <a:ext cx="9144000" cy="4709160"/>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Rectangle 19"/>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5" name="Picture 34"/>
          <p:cNvPicPr>
            <a:picLocks noChangeAspect="1"/>
          </p:cNvPicPr>
          <p:nvPr userDrawn="1"/>
        </p:nvPicPr>
        <p:blipFill>
          <a:blip r:embed="rId2" cstate="print"/>
          <a:stretch>
            <a:fillRect/>
          </a:stretch>
        </p:blipFill>
        <p:spPr>
          <a:xfrm>
            <a:off x="8586692" y="4787226"/>
            <a:ext cx="274320" cy="274320"/>
          </a:xfrm>
          <a:prstGeom prst="rect">
            <a:avLst/>
          </a:prstGeom>
        </p:spPr>
      </p:pic>
      <p:sp>
        <p:nvSpPr>
          <p:cNvPr id="38"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40" name="Title 27"/>
          <p:cNvSpPr>
            <a:spLocks noGrp="1"/>
          </p:cNvSpPr>
          <p:nvPr>
            <p:ph type="title" hasCustomPrompt="1"/>
          </p:nvPr>
        </p:nvSpPr>
        <p:spPr>
          <a:xfrm>
            <a:off x="457200" y="1765698"/>
            <a:ext cx="8229600" cy="589575"/>
          </a:xfrm>
          <a:prstGeom prst="rect">
            <a:avLst/>
          </a:prstGeom>
        </p:spPr>
        <p:txBody>
          <a:bodyPr>
            <a:normAutofit fontScale="90000"/>
          </a:bodyPr>
          <a:lstStyle>
            <a:lvl1pPr algn="l">
              <a:defRPr sz="3000">
                <a:solidFill>
                  <a:srgbClr val="FFFFFF"/>
                </a:solidFill>
              </a:defRPr>
            </a:lvl1pPr>
          </a:lstStyle>
          <a:p>
            <a:r>
              <a:rPr lang="en-US" dirty="0"/>
              <a:t>DIVIDER SLIDE TITLE</a:t>
            </a:r>
          </a:p>
        </p:txBody>
      </p:sp>
    </p:spTree>
    <p:extLst>
      <p:ext uri="{BB962C8B-B14F-4D97-AF65-F5344CB8AC3E}">
        <p14:creationId xmlns:p14="http://schemas.microsoft.com/office/powerpoint/2010/main" val="205432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10" name="Title 1"/>
          <p:cNvSpPr>
            <a:spLocks noGrp="1"/>
          </p:cNvSpPr>
          <p:nvPr>
            <p:ph type="title"/>
          </p:nvPr>
        </p:nvSpPr>
        <p:spPr>
          <a:xfrm>
            <a:off x="457200" y="1765698"/>
            <a:ext cx="8229600" cy="589575"/>
          </a:xfrm>
          <a:prstGeom prst="rect">
            <a:avLst/>
          </a:prstGeom>
        </p:spPr>
        <p:txBody>
          <a:bodyPr>
            <a:normAutofit/>
          </a:body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pic>
        <p:nvPicPr>
          <p:cNvPr id="12" name="Picture 11"/>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113663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Subtitle 2"/>
          <p:cNvSpPr>
            <a:spLocks noGrp="1"/>
          </p:cNvSpPr>
          <p:nvPr>
            <p:ph type="subTitle" idx="1" hasCustomPrompt="1"/>
          </p:nvPr>
        </p:nvSpPr>
        <p:spPr>
          <a:xfrm>
            <a:off x="457200" y="2355274"/>
            <a:ext cx="6400800" cy="400242"/>
          </a:xfrm>
          <a:prstGeom prst="rect">
            <a:avLst/>
          </a:prstGeom>
          <a:ln>
            <a:noFill/>
          </a:ln>
          <a:effectLst/>
        </p:spPr>
        <p:txBody>
          <a:bodyPr/>
          <a:lstStyle>
            <a:lvl1pPr marL="0" indent="0" algn="l">
              <a:buNone/>
              <a:defRPr>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1" name="Title 1"/>
          <p:cNvSpPr>
            <a:spLocks noGrp="1"/>
          </p:cNvSpPr>
          <p:nvPr>
            <p:ph type="title" hasCustomPrompt="1"/>
          </p:nvPr>
        </p:nvSpPr>
        <p:spPr>
          <a:xfrm>
            <a:off x="457200" y="1765698"/>
            <a:ext cx="8229600" cy="589575"/>
          </a:xfrm>
          <a:prstGeom prst="rect">
            <a:avLst/>
          </a:prstGeom>
          <a:ln>
            <a:noFill/>
          </a:ln>
          <a:effectLst/>
        </p:spPr>
        <p:txBody>
          <a:bodyPr>
            <a:normAutofit/>
          </a:bodyPr>
          <a:lstStyle>
            <a:lvl1pPr>
              <a:defRPr>
                <a:ln>
                  <a:noFill/>
                </a:ln>
              </a:defRPr>
            </a:lvl1p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24743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2800" baseline="0">
                <a:solidFill>
                  <a:srgbClr val="646569"/>
                </a:solidFill>
              </a:defRPr>
            </a:lvl1pPr>
          </a:lstStyle>
          <a:p>
            <a:r>
              <a:rPr lang="en-US" dirty="0"/>
              <a:t>OUR NEW TAGLINE:</a:t>
            </a:r>
            <a:br>
              <a:rPr lang="en-US" dirty="0"/>
            </a:br>
            <a:r>
              <a:rPr lang="en-US" dirty="0"/>
              <a:t>DISCOVER THE BEST YOU</a:t>
            </a:r>
          </a:p>
        </p:txBody>
      </p:sp>
      <p:sp>
        <p:nvSpPr>
          <p:cNvPr id="3" name="Content Placeholder 2"/>
          <p:cNvSpPr>
            <a:spLocks noGrp="1"/>
          </p:cNvSpPr>
          <p:nvPr>
            <p:ph idx="1" hasCustomPrompt="1"/>
          </p:nvPr>
        </p:nvSpPr>
        <p:spPr>
          <a:xfrm>
            <a:off x="457200" y="1200150"/>
            <a:ext cx="8229600" cy="3394075"/>
          </a:xfrm>
          <a:prstGeom prst="rect">
            <a:avLst/>
          </a:prstGeom>
        </p:spPr>
        <p:txBody>
          <a:bodyPr/>
          <a:lstStyle>
            <a:lvl1pPr>
              <a:defRPr baseline="0">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Ultimate benefit we want sales leaders and customers to feel</a:t>
            </a:r>
          </a:p>
          <a:p>
            <a:pPr lvl="0"/>
            <a:r>
              <a:rPr lang="en-US" dirty="0"/>
              <a:t>Replaces “The Difference. Demonstrated.”</a:t>
            </a:r>
          </a:p>
          <a:p>
            <a:pPr lvl="0"/>
            <a:r>
              <a:rPr lang="en-US" dirty="0"/>
              <a:t>Articulates our focus and passion: to help you discover your best self</a:t>
            </a:r>
          </a:p>
          <a:p>
            <a:pPr lvl="0"/>
            <a:r>
              <a:rPr lang="en-US" dirty="0"/>
              <a:t>Statement of our commitment and represents our brand promise to the world</a:t>
            </a:r>
          </a:p>
          <a:p>
            <a:pPr lvl="0"/>
            <a:r>
              <a:rPr lang="en-US" dirty="0"/>
              <a:t>Included in materials and websites starting Q1 of 2016</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7" name="Rectangle 6"/>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057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7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2175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50337"/>
      </p:ext>
    </p:extLst>
  </p:cSld>
  <p:clrMap bg1="lt1" tx1="dk1" bg2="lt2" tx2="dk2" accent1="accent1" accent2="accent2" accent3="accent3" accent4="accent4" accent5="accent5" accent6="accent6" hlink="hlink" folHlink="folHlink"/>
  <p:sldLayoutIdLst>
    <p:sldLayoutId id="2147483654" r:id="rId1"/>
    <p:sldLayoutId id="2147483667" r:id="rId2"/>
    <p:sldLayoutId id="2147483668" r:id="rId3"/>
    <p:sldLayoutId id="2147483669" r:id="rId4"/>
    <p:sldLayoutId id="2147483671" r:id="rId5"/>
    <p:sldLayoutId id="2147483652" r:id="rId6"/>
    <p:sldLayoutId id="2147483653" r:id="rId7"/>
    <p:sldLayoutId id="2147483673" r:id="rId8"/>
    <p:sldLayoutId id="2147483663" r:id="rId9"/>
    <p:sldLayoutId id="2147483665" r:id="rId10"/>
    <p:sldLayoutId id="2147483655" r:id="rId11"/>
    <p:sldLayoutId id="2147483664" r:id="rId12"/>
    <p:sldLayoutId id="2147483666" r:id="rId13"/>
    <p:sldLayoutId id="2147483676" r:id="rId14"/>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EB1603C4-F88A-4CA0-972E-5CDED04C913E}" type="datetimeFigureOut">
              <a:rPr lang="en-US" kern="1200" smtClean="0">
                <a:solidFill>
                  <a:prstClr val="black">
                    <a:tint val="75000"/>
                  </a:prstClr>
                </a:solidFill>
                <a:ea typeface=""/>
                <a:cs typeface=""/>
              </a:rPr>
              <a:pPr rtl="0"/>
              <a:t>3/30/2017</a:t>
            </a:fld>
            <a:endParaRPr lang="en-US" kern="1200">
              <a:solidFill>
                <a:prstClr val="black">
                  <a:tint val="75000"/>
                </a:prstClr>
              </a:solidFil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en-US" kern="1200">
              <a:solidFill>
                <a:prstClr val="black">
                  <a:tint val="75000"/>
                </a:prstClr>
              </a:solidFil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78979A74-0569-42ED-B00C-4D437AAC4749}" type="slidenum">
              <a:rPr lang="en-US" kern="1200" smtClean="0">
                <a:solidFill>
                  <a:prstClr val="black">
                    <a:tint val="75000"/>
                  </a:prstClr>
                </a:solidFill>
                <a:ea typeface=""/>
                <a:cs typeface=""/>
              </a:rPr>
              <a:pPr rtl="0"/>
              <a:t>‹#›</a:t>
            </a:fld>
            <a:endParaRPr lang="en-US" kern="1200">
              <a:solidFill>
                <a:prstClr val="black">
                  <a:tint val="75000"/>
                </a:prstClr>
              </a:solidFill>
              <a:ea typeface=""/>
              <a:cs typeface=""/>
            </a:endParaRPr>
          </a:p>
        </p:txBody>
      </p:sp>
    </p:spTree>
    <p:extLst>
      <p:ext uri="{BB962C8B-B14F-4D97-AF65-F5344CB8AC3E}">
        <p14:creationId xmlns:p14="http://schemas.microsoft.com/office/powerpoint/2010/main" val="16485395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emf"/><Relationship Id="rId7" Type="http://schemas.openxmlformats.org/officeDocument/2006/relationships/image" Target="../media/image31.tiff"/><Relationship Id="rId12"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37.pn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emf"/><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a:t>
            </a:fld>
            <a:endParaRPr lang="en-US" dirty="0"/>
          </a:p>
        </p:txBody>
      </p:sp>
      <p:grpSp>
        <p:nvGrpSpPr>
          <p:cNvPr id="9" name="Group 8"/>
          <p:cNvGrpSpPr/>
          <p:nvPr/>
        </p:nvGrpSpPr>
        <p:grpSpPr>
          <a:xfrm>
            <a:off x="-6626" y="-3727"/>
            <a:ext cx="9150626" cy="5147227"/>
            <a:chOff x="0" y="0"/>
            <a:chExt cx="9144000" cy="5143500"/>
          </a:xfrm>
        </p:grpSpPr>
        <p:pic>
          <p:nvPicPr>
            <p:cNvPr id="11" name="Picture 10" descr="RM03456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4200" y="0"/>
              <a:ext cx="6019800" cy="5143500"/>
            </a:xfrm>
            <a:prstGeom prst="rect">
              <a:avLst/>
            </a:prstGeom>
          </p:spPr>
        </p:pic>
        <p:pic>
          <p:nvPicPr>
            <p:cNvPr id="12" name="Picture 11" descr="RM03456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256369" cy="5143500"/>
            </a:xfrm>
            <a:prstGeom prst="rect">
              <a:avLst/>
            </a:prstGeom>
          </p:spPr>
        </p:pic>
      </p:grpSp>
      <p:sp>
        <p:nvSpPr>
          <p:cNvPr id="5" name="Rectangle 4"/>
          <p:cNvSpPr/>
          <p:nvPr/>
        </p:nvSpPr>
        <p:spPr>
          <a:xfrm>
            <a:off x="1591214" y="1860900"/>
            <a:ext cx="2646878" cy="584776"/>
          </a:xfrm>
          <a:prstGeom prst="rect">
            <a:avLst/>
          </a:prstGeom>
        </p:spPr>
        <p:txBody>
          <a:bodyPr wrap="none">
            <a:spAutoFit/>
          </a:bodyPr>
          <a:lstStyle/>
          <a:p>
            <a:pPr algn="l"/>
            <a:r>
              <a:rPr lang="zh-TW" altLang="en-US" sz="3200" dirty="0">
                <a:solidFill>
                  <a:schemeClr val="tx1">
                    <a:lumMod val="50000"/>
                    <a:lumOff val="50000"/>
                  </a:schemeClr>
                </a:solidFill>
                <a:latin typeface="Arial"/>
                <a:cs typeface="Arial"/>
              </a:rPr>
              <a:t>讓我們來談談</a:t>
            </a:r>
            <a:endParaRPr lang="en-US" sz="3200" dirty="0">
              <a:solidFill>
                <a:schemeClr val="tx1">
                  <a:lumMod val="50000"/>
                  <a:lumOff val="50000"/>
                </a:schemeClr>
              </a:solidFill>
              <a:latin typeface="Arial"/>
              <a:cs typeface="Arial"/>
            </a:endParaRPr>
          </a:p>
        </p:txBody>
      </p:sp>
      <p:pic>
        <p:nvPicPr>
          <p:cNvPr id="13" name="Picture 12" descr="ageloc me logo xheight.eps"/>
          <p:cNvPicPr>
            <a:picLocks noChangeAspect="1"/>
          </p:cNvPicPr>
          <p:nvPr/>
        </p:nvPicPr>
        <p:blipFill rotWithShape="1">
          <a:blip r:embed="rId6" cstate="email">
            <a:extLst>
              <a:ext uri="{28A0092B-C50C-407E-A947-70E740481C1C}">
                <a14:useLocalDpi xmlns:a14="http://schemas.microsoft.com/office/drawing/2010/main"/>
              </a:ext>
            </a:extLst>
          </a:blip>
          <a:srcRect l="80101"/>
          <a:stretch/>
        </p:blipFill>
        <p:spPr>
          <a:xfrm>
            <a:off x="4238092" y="1914222"/>
            <a:ext cx="699403" cy="540804"/>
          </a:xfrm>
          <a:prstGeom prst="rect">
            <a:avLst/>
          </a:prstGeom>
        </p:spPr>
      </p:pic>
    </p:spTree>
    <p:extLst>
      <p:ext uri="{BB962C8B-B14F-4D97-AF65-F5344CB8AC3E}">
        <p14:creationId xmlns:p14="http://schemas.microsoft.com/office/powerpoint/2010/main" val="12922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10</a:t>
            </a:fld>
            <a:endParaRPr lang="en-US" dirty="0"/>
          </a:p>
        </p:txBody>
      </p:sp>
      <p:sp>
        <p:nvSpPr>
          <p:cNvPr id="13" name="Rectangle 12"/>
          <p:cNvSpPr/>
          <p:nvPr/>
        </p:nvSpPr>
        <p:spPr>
          <a:xfrm>
            <a:off x="170476" y="1746365"/>
            <a:ext cx="5688458" cy="553968"/>
          </a:xfrm>
          <a:prstGeom prst="rect">
            <a:avLst/>
          </a:prstGeom>
        </p:spPr>
        <p:txBody>
          <a:bodyPr wrap="square" lIns="121891" tIns="60945" rIns="121891" bIns="60945">
            <a:spAutoFit/>
          </a:bodyPr>
          <a:lstStyle/>
          <a:p>
            <a:r>
              <a:rPr lang="zh-TW" altLang="en-US" sz="2800" dirty="0">
                <a:solidFill>
                  <a:srgbClr val="00A8CC"/>
                </a:solidFill>
                <a:latin typeface="Arial"/>
                <a:cs typeface="Arial"/>
              </a:rPr>
              <a:t>核心組合比對完整組合</a:t>
            </a:r>
            <a:endParaRPr lang="en-US" sz="2800" dirty="0">
              <a:solidFill>
                <a:srgbClr val="008AB0"/>
              </a:solidFill>
              <a:latin typeface="Arial"/>
              <a:ea typeface="Verlag Book" charset="0"/>
              <a:cs typeface="Arial"/>
            </a:endParaRPr>
          </a:p>
        </p:txBody>
      </p:sp>
      <p:pic>
        <p:nvPicPr>
          <p:cNvPr id="11" name="Picture 10" descr="RM15020007_V4-PRODUC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5172" y="0"/>
            <a:ext cx="3993346" cy="4708583"/>
          </a:xfrm>
          <a:prstGeom prst="rect">
            <a:avLst/>
          </a:prstGeom>
        </p:spPr>
      </p:pic>
      <p:sp>
        <p:nvSpPr>
          <p:cNvPr id="15" name="TextBox 14"/>
          <p:cNvSpPr txBox="1"/>
          <p:nvPr/>
        </p:nvSpPr>
        <p:spPr>
          <a:xfrm flipH="1">
            <a:off x="-110891" y="-85872"/>
            <a:ext cx="1581464" cy="290209"/>
          </a:xfrm>
          <a:prstGeom prst="rect">
            <a:avLst/>
          </a:prstGeom>
          <a:noFill/>
        </p:spPr>
        <p:txBody>
          <a:bodyPr wrap="none" lIns="121917" tIns="60959" rIns="121917" bIns="60959" rtlCol="0">
            <a:spAutoFit/>
          </a:bodyPr>
          <a:lstStyle/>
          <a:p>
            <a:r>
              <a:rPr lang="en-US" sz="2000" dirty="0">
                <a:solidFill>
                  <a:schemeClr val="bg1"/>
                </a:solidFill>
                <a:latin typeface="Verlag Light"/>
                <a:cs typeface="Verlag Bold"/>
              </a:rPr>
              <a:t>let’s talk about </a:t>
            </a:r>
            <a:r>
              <a:rPr lang="en-US" sz="2000" b="1" dirty="0">
                <a:solidFill>
                  <a:schemeClr val="bg1"/>
                </a:solidFill>
                <a:latin typeface="Verlag" charset="0"/>
                <a:ea typeface="Verlag" charset="0"/>
                <a:cs typeface="Verlag" charset="0"/>
              </a:rPr>
              <a:t>me</a:t>
            </a:r>
          </a:p>
        </p:txBody>
      </p:sp>
      <p:grpSp>
        <p:nvGrpSpPr>
          <p:cNvPr id="19" name="Group 18"/>
          <p:cNvGrpSpPr/>
          <p:nvPr/>
        </p:nvGrpSpPr>
        <p:grpSpPr>
          <a:xfrm flipH="1">
            <a:off x="-79407" y="-85873"/>
            <a:ext cx="2157469" cy="495253"/>
            <a:chOff x="696493" y="185396"/>
            <a:chExt cx="2387662" cy="616900"/>
          </a:xfrm>
        </p:grpSpPr>
        <p:sp>
          <p:nvSpPr>
            <p:cNvPr id="20" name="Rectangle 19"/>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2" name="TextBox 21"/>
          <p:cNvSpPr txBox="1"/>
          <p:nvPr/>
        </p:nvSpPr>
        <p:spPr>
          <a:xfrm>
            <a:off x="-64938" y="-73184"/>
            <a:ext cx="2118523"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讓我們來談談</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3762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10" y="751978"/>
            <a:ext cx="8043333" cy="39850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spcBef>
                <a:spcPts val="0"/>
              </a:spcBef>
              <a:buClr>
                <a:srgbClr val="3BB0C9"/>
              </a:buClr>
              <a:buSzPct val="50000"/>
              <a:buNone/>
            </a:pPr>
            <a:endParaRPr lang="en-US" sz="2000" dirty="0">
              <a:solidFill>
                <a:schemeClr val="tx1">
                  <a:lumMod val="50000"/>
                  <a:lumOff val="50000"/>
                </a:schemeClr>
              </a:solidFill>
              <a:latin typeface="Verlag Light"/>
              <a:cs typeface="Verlag Light"/>
            </a:endParaRPr>
          </a:p>
          <a:p>
            <a:pPr marL="0" indent="0">
              <a:lnSpc>
                <a:spcPts val="2200"/>
              </a:lnSpc>
              <a:spcBef>
                <a:spcPts val="0"/>
              </a:spcBef>
              <a:buClr>
                <a:srgbClr val="3BB0C9"/>
              </a:buClr>
              <a:buSzPct val="50000"/>
              <a:buNone/>
            </a:pPr>
            <a:endParaRPr lang="en-US" sz="1800" dirty="0">
              <a:solidFill>
                <a:schemeClr val="tx1">
                  <a:lumMod val="50000"/>
                  <a:lumOff val="50000"/>
                </a:schemeClr>
              </a:solidFill>
              <a:latin typeface="Verlag Light"/>
              <a:cs typeface="Verlag Light"/>
            </a:endParaRPr>
          </a:p>
        </p:txBody>
      </p:sp>
      <p:pic>
        <p:nvPicPr>
          <p:cNvPr id="10" name="Picture 9" descr="Updated ageLOC Me complementary products cha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6880" y="0"/>
            <a:ext cx="6713591" cy="4683901"/>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528" y="349735"/>
            <a:ext cx="469372" cy="1733065"/>
          </a:xfrm>
          <a:prstGeom prst="rect">
            <a:avLst/>
          </a:prstGeom>
        </p:spPr>
      </p:pic>
    </p:spTree>
    <p:extLst>
      <p:ext uri="{BB962C8B-B14F-4D97-AF65-F5344CB8AC3E}">
        <p14:creationId xmlns:p14="http://schemas.microsoft.com/office/powerpoint/2010/main" val="5052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RM150200010_158 skelet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9675" y="-33428"/>
            <a:ext cx="3809045" cy="4696868"/>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12</a:t>
            </a:fld>
            <a:endParaRPr lang="en-US" dirty="0"/>
          </a:p>
        </p:txBody>
      </p:sp>
      <p:sp>
        <p:nvSpPr>
          <p:cNvPr id="15" name="Title 1"/>
          <p:cNvSpPr txBox="1">
            <a:spLocks/>
          </p:cNvSpPr>
          <p:nvPr/>
        </p:nvSpPr>
        <p:spPr>
          <a:xfrm>
            <a:off x="481454" y="767461"/>
            <a:ext cx="8212231" cy="859747"/>
          </a:xfrm>
          <a:prstGeom prst="rect">
            <a:avLst/>
          </a:prstGeom>
          <a:ln>
            <a:noFill/>
          </a:ln>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zh-TW" altLang="en-US" sz="2800" b="0" dirty="0">
                <a:solidFill>
                  <a:srgbClr val="00A8CC"/>
                </a:solidFill>
                <a:latin typeface="Arial"/>
                <a:cs typeface="Arial"/>
              </a:rPr>
              <a:t>世界級的工程</a:t>
            </a:r>
            <a:endParaRPr lang="en-US" sz="2800" b="0" dirty="0">
              <a:solidFill>
                <a:srgbClr val="007EB1"/>
              </a:solidFill>
              <a:latin typeface="Arial"/>
              <a:ea typeface="Verlag Book" charset="0"/>
              <a:cs typeface="Arial"/>
            </a:endParaRPr>
          </a:p>
        </p:txBody>
      </p:sp>
      <p:sp>
        <p:nvSpPr>
          <p:cNvPr id="2" name="Rectangle 1"/>
          <p:cNvSpPr/>
          <p:nvPr/>
        </p:nvSpPr>
        <p:spPr>
          <a:xfrm>
            <a:off x="481454" y="1946454"/>
            <a:ext cx="4443344" cy="830997"/>
          </a:xfrm>
          <a:prstGeom prst="rect">
            <a:avLst/>
          </a:prstGeom>
        </p:spPr>
        <p:txBody>
          <a:bodyPr wrap="none">
            <a:spAutoFit/>
          </a:bodyPr>
          <a:lstStyle/>
          <a:p>
            <a:r>
              <a:rPr lang="en-US" sz="2400" dirty="0">
                <a:solidFill>
                  <a:srgbClr val="7F7F7F"/>
                </a:solidFill>
                <a:latin typeface="Arial"/>
                <a:cs typeface="Arial"/>
              </a:rPr>
              <a:t>27</a:t>
            </a:r>
            <a:r>
              <a:rPr lang="zh-TW" altLang="en-US" sz="2400" dirty="0">
                <a:solidFill>
                  <a:srgbClr val="7F7F7F"/>
                </a:solidFill>
                <a:latin typeface="Arial"/>
                <a:cs typeface="Arial"/>
              </a:rPr>
              <a:t>項</a:t>
            </a:r>
            <a:r>
              <a:rPr lang="en-US" sz="2400" dirty="0" err="1">
                <a:solidFill>
                  <a:srgbClr val="7F7F7F"/>
                </a:solidFill>
                <a:latin typeface="Arial"/>
                <a:cs typeface="Arial"/>
              </a:rPr>
              <a:t>ageLOC</a:t>
            </a:r>
            <a:r>
              <a:rPr lang="zh-TW" altLang="en-US" sz="2400" dirty="0">
                <a:solidFill>
                  <a:srgbClr val="7F7F7F"/>
                </a:solidFill>
                <a:latin typeface="Arial"/>
                <a:cs typeface="Arial"/>
              </a:rPr>
              <a:t>專利與專利申請，</a:t>
            </a:r>
            <a:br>
              <a:rPr lang="en-US" altLang="zh-TW" sz="2400" dirty="0">
                <a:solidFill>
                  <a:srgbClr val="7F7F7F"/>
                </a:solidFill>
                <a:latin typeface="Arial"/>
                <a:cs typeface="Arial"/>
              </a:rPr>
            </a:br>
            <a:r>
              <a:rPr lang="zh-TW" altLang="en-US" sz="2400" dirty="0">
                <a:solidFill>
                  <a:schemeClr val="tx1">
                    <a:lumMod val="50000"/>
                    <a:lumOff val="50000"/>
                  </a:schemeClr>
                </a:solidFill>
                <a:latin typeface="Arial"/>
                <a:cs typeface="Arial"/>
              </a:rPr>
              <a:t>其中 </a:t>
            </a:r>
            <a:r>
              <a:rPr lang="en-US" sz="2400" dirty="0">
                <a:solidFill>
                  <a:schemeClr val="tx1">
                    <a:lumMod val="50000"/>
                    <a:lumOff val="50000"/>
                  </a:schemeClr>
                </a:solidFill>
                <a:latin typeface="Arial"/>
                <a:cs typeface="Arial"/>
              </a:rPr>
              <a:t>5 </a:t>
            </a:r>
            <a:r>
              <a:rPr lang="zh-TW" altLang="en-US" sz="2400" dirty="0">
                <a:solidFill>
                  <a:schemeClr val="tx1">
                    <a:lumMod val="50000"/>
                    <a:lumOff val="50000"/>
                  </a:schemeClr>
                </a:solidFill>
                <a:latin typeface="Arial"/>
                <a:cs typeface="Arial"/>
              </a:rPr>
              <a:t>項特別針對</a:t>
            </a:r>
            <a:r>
              <a:rPr lang="en-US" sz="2400" dirty="0" err="1">
                <a:solidFill>
                  <a:schemeClr val="tx1">
                    <a:lumMod val="50000"/>
                    <a:lumOff val="50000"/>
                  </a:schemeClr>
                </a:solidFill>
                <a:latin typeface="Arial"/>
                <a:cs typeface="Arial"/>
              </a:rPr>
              <a:t>ageLOC</a:t>
            </a:r>
            <a:r>
              <a:rPr lang="en-US" sz="2400" dirty="0">
                <a:solidFill>
                  <a:schemeClr val="tx1">
                    <a:lumMod val="50000"/>
                    <a:lumOff val="50000"/>
                  </a:schemeClr>
                </a:solidFill>
                <a:latin typeface="Arial"/>
                <a:cs typeface="Arial"/>
              </a:rPr>
              <a:t> Me</a:t>
            </a:r>
          </a:p>
        </p:txBody>
      </p:sp>
      <p:sp>
        <p:nvSpPr>
          <p:cNvPr id="21" name="TextBox 20"/>
          <p:cNvSpPr txBox="1"/>
          <p:nvPr/>
        </p:nvSpPr>
        <p:spPr>
          <a:xfrm>
            <a:off x="-64938" y="-62687"/>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grpSp>
        <p:nvGrpSpPr>
          <p:cNvPr id="12" name="Group 11"/>
          <p:cNvGrpSpPr/>
          <p:nvPr/>
        </p:nvGrpSpPr>
        <p:grpSpPr>
          <a:xfrm flipH="1">
            <a:off x="-89904" y="-85873"/>
            <a:ext cx="3332940" cy="495253"/>
            <a:chOff x="696493" y="185396"/>
            <a:chExt cx="2387662" cy="616900"/>
          </a:xfrm>
        </p:grpSpPr>
        <p:sp>
          <p:nvSpPr>
            <p:cNvPr id="16" name="Rectangle 15"/>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8" name="TextBox 17"/>
          <p:cNvSpPr txBox="1"/>
          <p:nvPr/>
        </p:nvSpPr>
        <p:spPr>
          <a:xfrm>
            <a:off x="0" y="-75763"/>
            <a:ext cx="2926436"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您個人的</a:t>
            </a:r>
            <a:r>
              <a:rPr lang="zh-TW" altLang="en-US" sz="1900" b="1" dirty="0">
                <a:solidFill>
                  <a:schemeClr val="bg1"/>
                </a:solidFill>
                <a:latin typeface="Arial"/>
                <a:cs typeface="Arial"/>
              </a:rPr>
              <a:t>肌膚護理實驗室</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2348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13</a:t>
            </a:fld>
            <a:endParaRPr lang="en-US" dirty="0"/>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190" t="19810" r="19715" b="8609"/>
          <a:stretch/>
        </p:blipFill>
        <p:spPr>
          <a:xfrm>
            <a:off x="3388539" y="36285"/>
            <a:ext cx="2696953" cy="4663440"/>
          </a:xfrm>
          <a:prstGeom prst="rect">
            <a:avLst/>
          </a:prstGeom>
        </p:spPr>
      </p:pic>
      <p:sp>
        <p:nvSpPr>
          <p:cNvPr id="12" name="TextBox 11"/>
          <p:cNvSpPr txBox="1"/>
          <p:nvPr/>
        </p:nvSpPr>
        <p:spPr>
          <a:xfrm>
            <a:off x="3624754" y="1405532"/>
            <a:ext cx="2266566" cy="1323439"/>
          </a:xfrm>
          <a:prstGeom prst="rect">
            <a:avLst/>
          </a:prstGeom>
          <a:noFill/>
        </p:spPr>
        <p:txBody>
          <a:bodyPr wrap="none" rtlCol="0">
            <a:spAutoFit/>
          </a:bodyPr>
          <a:lstStyle/>
          <a:p>
            <a:pPr algn="ctr"/>
            <a:r>
              <a:rPr lang="zh-TW" altLang="en-US" sz="4000" dirty="0">
                <a:solidFill>
                  <a:schemeClr val="bg1"/>
                </a:solidFill>
                <a:latin typeface="Arial"/>
                <a:ea typeface="Verlag Book" charset="0"/>
                <a:cs typeface="Arial"/>
              </a:rPr>
              <a:t>已投資</a:t>
            </a:r>
            <a:br>
              <a:rPr lang="en-US" altLang="zh-TW" sz="4000" dirty="0">
                <a:solidFill>
                  <a:schemeClr val="bg1"/>
                </a:solidFill>
                <a:latin typeface="Arial"/>
                <a:ea typeface="Verlag Book" charset="0"/>
                <a:cs typeface="Arial"/>
              </a:rPr>
            </a:br>
            <a:r>
              <a:rPr lang="en-US" sz="4000" dirty="0">
                <a:solidFill>
                  <a:schemeClr val="bg1"/>
                </a:solidFill>
                <a:latin typeface="Arial"/>
                <a:ea typeface="Verlag Book" charset="0"/>
                <a:cs typeface="Arial"/>
              </a:rPr>
              <a:t>$3</a:t>
            </a:r>
            <a:r>
              <a:rPr lang="en-US" altLang="zh-TW" sz="4000" dirty="0">
                <a:solidFill>
                  <a:schemeClr val="bg1"/>
                </a:solidFill>
                <a:latin typeface="Arial"/>
                <a:ea typeface="Verlag Book" charset="0"/>
                <a:cs typeface="Arial"/>
              </a:rPr>
              <a:t>,</a:t>
            </a:r>
            <a:r>
              <a:rPr lang="en-US" sz="4000" dirty="0">
                <a:solidFill>
                  <a:schemeClr val="bg1"/>
                </a:solidFill>
                <a:latin typeface="Arial"/>
                <a:ea typeface="Verlag Book" charset="0"/>
                <a:cs typeface="Arial"/>
              </a:rPr>
              <a:t>5</a:t>
            </a:r>
            <a:r>
              <a:rPr lang="en-US" altLang="zh-TW" sz="4000" dirty="0">
                <a:solidFill>
                  <a:schemeClr val="bg1"/>
                </a:solidFill>
                <a:latin typeface="Arial"/>
                <a:ea typeface="Verlag Book" charset="0"/>
                <a:cs typeface="Arial"/>
              </a:rPr>
              <a:t>00</a:t>
            </a:r>
            <a:r>
              <a:rPr lang="zh-TW" altLang="en-US" sz="4000" dirty="0">
                <a:solidFill>
                  <a:schemeClr val="bg1"/>
                </a:solidFill>
                <a:latin typeface="Arial"/>
                <a:ea typeface="Verlag Book" charset="0"/>
                <a:cs typeface="Arial"/>
              </a:rPr>
              <a:t>萬</a:t>
            </a:r>
            <a:endParaRPr lang="en-US" sz="4000" dirty="0">
              <a:solidFill>
                <a:schemeClr val="bg1"/>
              </a:solidFill>
              <a:latin typeface="Arial"/>
              <a:ea typeface="Verlag Book" charset="0"/>
              <a:cs typeface="Arial"/>
            </a:endParaRPr>
          </a:p>
        </p:txBody>
      </p:sp>
      <p:grpSp>
        <p:nvGrpSpPr>
          <p:cNvPr id="13" name="Group 12"/>
          <p:cNvGrpSpPr/>
          <p:nvPr/>
        </p:nvGrpSpPr>
        <p:grpSpPr>
          <a:xfrm flipH="1">
            <a:off x="-89904" y="-85873"/>
            <a:ext cx="3332940" cy="495253"/>
            <a:chOff x="696493" y="185396"/>
            <a:chExt cx="2387662" cy="616900"/>
          </a:xfrm>
        </p:grpSpPr>
        <p:sp>
          <p:nvSpPr>
            <p:cNvPr id="14" name="Rectangle 13"/>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7" name="TextBox 16"/>
          <p:cNvSpPr txBox="1"/>
          <p:nvPr/>
        </p:nvSpPr>
        <p:spPr>
          <a:xfrm>
            <a:off x="0" y="-75763"/>
            <a:ext cx="2926436"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您個人的</a:t>
            </a:r>
            <a:r>
              <a:rPr lang="zh-TW" altLang="en-US" sz="1900" b="1" dirty="0">
                <a:solidFill>
                  <a:schemeClr val="bg1"/>
                </a:solidFill>
                <a:latin typeface="Arial"/>
                <a:cs typeface="Arial"/>
              </a:rPr>
              <a:t>肌膚護理實驗室</a:t>
            </a:r>
            <a:endParaRPr lang="en-US" altLang="zh-TW"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841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14</a:t>
            </a:fld>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175" y="220717"/>
            <a:ext cx="2953825" cy="4483871"/>
          </a:xfrm>
          <a:prstGeom prst="rect">
            <a:avLst/>
          </a:prstGeom>
        </p:spPr>
      </p:pic>
      <p:pic>
        <p:nvPicPr>
          <p:cNvPr id="11" name="Picture 16" descr="Image result for good design aw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35" y="1176936"/>
            <a:ext cx="1490062" cy="149006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http://www.sparkawards.com/wp-content/themes/istudio/images/spark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192" y="2787734"/>
            <a:ext cx="2055542" cy="64235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0827" y="1185404"/>
            <a:ext cx="1678881" cy="1445455"/>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6734" y="1185404"/>
            <a:ext cx="1193479" cy="1490062"/>
          </a:xfrm>
          <a:prstGeom prst="rect">
            <a:avLst/>
          </a:prstGeom>
        </p:spPr>
      </p:pic>
      <p:sp>
        <p:nvSpPr>
          <p:cNvPr id="15" name="Title 1"/>
          <p:cNvSpPr txBox="1">
            <a:spLocks/>
          </p:cNvSpPr>
          <p:nvPr/>
        </p:nvSpPr>
        <p:spPr>
          <a:xfrm>
            <a:off x="374461" y="420367"/>
            <a:ext cx="8212231"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DESIGN</a:t>
            </a:r>
            <a:endParaRPr lang="en-US" sz="2800" b="0" dirty="0">
              <a:solidFill>
                <a:srgbClr val="007EB1"/>
              </a:solidFill>
              <a:latin typeface="Arial"/>
              <a:ea typeface="Verlag Book" charset="0"/>
              <a:cs typeface="Arial"/>
            </a:endParaRPr>
          </a:p>
        </p:txBody>
      </p:sp>
      <p:grpSp>
        <p:nvGrpSpPr>
          <p:cNvPr id="16" name="Group 15"/>
          <p:cNvGrpSpPr/>
          <p:nvPr/>
        </p:nvGrpSpPr>
        <p:grpSpPr>
          <a:xfrm flipH="1">
            <a:off x="-89904" y="-85873"/>
            <a:ext cx="3332940" cy="495253"/>
            <a:chOff x="696493" y="185396"/>
            <a:chExt cx="2387662" cy="616900"/>
          </a:xfrm>
        </p:grpSpPr>
        <p:sp>
          <p:nvSpPr>
            <p:cNvPr id="17" name="Rectangle 16"/>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9" name="TextBox 18"/>
          <p:cNvSpPr txBox="1"/>
          <p:nvPr/>
        </p:nvSpPr>
        <p:spPr>
          <a:xfrm>
            <a:off x="0" y="-75763"/>
            <a:ext cx="2926436"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您個人的</a:t>
            </a:r>
            <a:r>
              <a:rPr lang="zh-TW" altLang="en-US" sz="1900" b="1" dirty="0">
                <a:solidFill>
                  <a:schemeClr val="bg1"/>
                </a:solidFill>
                <a:latin typeface="Arial"/>
                <a:cs typeface="Arial"/>
              </a:rPr>
              <a:t>肌膚護理實驗室</a:t>
            </a:r>
            <a:endParaRPr lang="en-US" altLang="zh-TW" sz="1900" b="1" dirty="0">
              <a:solidFill>
                <a:schemeClr val="bg1"/>
              </a:solidFill>
              <a:latin typeface="Arial"/>
              <a:ea typeface="Verlag" charset="0"/>
              <a:cs typeface="Arial"/>
            </a:endParaRPr>
          </a:p>
        </p:txBody>
      </p:sp>
      <p:pic>
        <p:nvPicPr>
          <p:cNvPr id="2" name="Picture 1" descr="techies 2016 logo official.jpg.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102" y="2925597"/>
            <a:ext cx="1685449" cy="1246058"/>
          </a:xfrm>
          <a:prstGeom prst="rect">
            <a:avLst/>
          </a:prstGeom>
          <a:ln>
            <a:solidFill>
              <a:schemeClr val="tx1">
                <a:lumMod val="50000"/>
                <a:lumOff val="50000"/>
              </a:schemeClr>
            </a:solidFill>
          </a:ln>
        </p:spPr>
      </p:pic>
      <p:pic>
        <p:nvPicPr>
          <p:cNvPr id="3" name="Picture 2" descr="A'Design-logo-big-red-0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5668" y="505037"/>
            <a:ext cx="1278466" cy="2025090"/>
          </a:xfrm>
          <a:prstGeom prst="rect">
            <a:avLst/>
          </a:prstGeom>
        </p:spPr>
      </p:pic>
      <p:pic>
        <p:nvPicPr>
          <p:cNvPr id="5" name="Picture 4" descr="BSL - Winner 201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943" y="3455492"/>
            <a:ext cx="1257300" cy="1257300"/>
          </a:xfrm>
          <a:prstGeom prst="rect">
            <a:avLst/>
          </a:prstGeom>
        </p:spPr>
      </p:pic>
      <p:pic>
        <p:nvPicPr>
          <p:cNvPr id="7" name="Picture 6" descr="Most Innovative Skin Care Nutrition Product Manufacturer Recognised Glob....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3335" y="2787734"/>
            <a:ext cx="1909702" cy="1468603"/>
          </a:xfrm>
          <a:prstGeom prst="rect">
            <a:avLst/>
          </a:prstGeom>
        </p:spPr>
      </p:pic>
    </p:spTree>
    <p:extLst>
      <p:ext uri="{BB962C8B-B14F-4D97-AF65-F5344CB8AC3E}">
        <p14:creationId xmlns:p14="http://schemas.microsoft.com/office/powerpoint/2010/main" val="12180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6612" y="56749"/>
            <a:ext cx="2280365" cy="2968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2" y="4526340"/>
            <a:ext cx="2277534" cy="591761"/>
          </a:xfrm>
          <a:prstGeom prst="rect">
            <a:avLst/>
          </a:prstGeom>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0" y="1507008"/>
            <a:ext cx="2270127" cy="14833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內容版面配置區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1184" y="1036699"/>
            <a:ext cx="3759201" cy="2592235"/>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0764" y="36849"/>
            <a:ext cx="1566368" cy="15663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46" y="2988733"/>
            <a:ext cx="2273333" cy="1484486"/>
          </a:xfrm>
          <a:prstGeom prst="rect">
            <a:avLst/>
          </a:prstGeom>
        </p:spPr>
      </p:pic>
      <p:pic>
        <p:nvPicPr>
          <p:cNvPr id="32" name="Picture 2" descr="C:\Users\msjang\Desktop\중앙일보_조셉 창 인터뷰\final\Nov. 13, 2015_Joongang_Joe_interview.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21482" y="50806"/>
            <a:ext cx="2213652" cy="96746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2847" y="2027740"/>
            <a:ext cx="1344791" cy="1729017"/>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70783" y="3536860"/>
            <a:ext cx="1192763" cy="1581241"/>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68" y="45242"/>
            <a:ext cx="1182371" cy="1425579"/>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3449" y="3038772"/>
            <a:ext cx="1516719" cy="2022292"/>
          </a:xfrm>
          <a:prstGeom prst="rect">
            <a:avLst/>
          </a:prstGeom>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2506" y="3943189"/>
            <a:ext cx="1734464" cy="1156027"/>
          </a:xfrm>
          <a:prstGeom prst="rect">
            <a:avLst/>
          </a:prstGeom>
        </p:spPr>
      </p:pic>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7507" y="1651129"/>
            <a:ext cx="1554862" cy="2221232"/>
          </a:xfrm>
          <a:prstGeom prst="rect">
            <a:avLst/>
          </a:prstGeom>
        </p:spPr>
      </p:pic>
      <p:pic>
        <p:nvPicPr>
          <p:cNvPr id="19" name="Picture 1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187859" y="3705585"/>
            <a:ext cx="1070105" cy="1387115"/>
          </a:xfrm>
          <a:prstGeom prst="rect">
            <a:avLst/>
          </a:prstGeom>
        </p:spPr>
      </p:pic>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290405" y="3705584"/>
            <a:ext cx="992849" cy="1387115"/>
          </a:xfrm>
          <a:prstGeom prst="rect">
            <a:avLst/>
          </a:prstGeom>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99641" y="79183"/>
            <a:ext cx="1476426" cy="1912133"/>
          </a:xfrm>
          <a:prstGeom prst="rect">
            <a:avLst/>
          </a:prstGeom>
        </p:spPr>
      </p:pic>
    </p:spTree>
    <p:extLst>
      <p:ext uri="{BB962C8B-B14F-4D97-AF65-F5344CB8AC3E}">
        <p14:creationId xmlns:p14="http://schemas.microsoft.com/office/powerpoint/2010/main" val="8058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6626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46999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9098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2323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294967295"/>
          </p:nvPr>
        </p:nvSpPr>
        <p:spPr>
          <a:xfrm>
            <a:off x="0" y="4776788"/>
            <a:ext cx="2133600" cy="274637"/>
          </a:xfrm>
          <a:prstGeom prst="rect">
            <a:avLst/>
          </a:prstGeom>
        </p:spPr>
        <p:txBody>
          <a:bodyPr/>
          <a:lstStyle/>
          <a:p>
            <a:pPr algn="l"/>
            <a:fld id="{8515AC7A-E2D5-4741-BEBB-0FB10E384F9C}" type="slidenum">
              <a:rPr lang="en-US" smtClean="0"/>
              <a:pPr algn="l"/>
              <a:t>2</a:t>
            </a:fld>
            <a:endParaRPr lang="en-US" dirty="0"/>
          </a:p>
        </p:txBody>
      </p:sp>
      <p:grpSp>
        <p:nvGrpSpPr>
          <p:cNvPr id="7" name="Group 6"/>
          <p:cNvGrpSpPr/>
          <p:nvPr/>
        </p:nvGrpSpPr>
        <p:grpSpPr>
          <a:xfrm>
            <a:off x="1" y="459683"/>
            <a:ext cx="9144000" cy="4790802"/>
            <a:chOff x="0" y="470263"/>
            <a:chExt cx="12192000" cy="6387736"/>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921"/>
            <a:stretch/>
          </p:blipFill>
          <p:spPr>
            <a:xfrm>
              <a:off x="2542953" y="470263"/>
              <a:ext cx="9649047" cy="63833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84" r="37324"/>
            <a:stretch/>
          </p:blipFill>
          <p:spPr>
            <a:xfrm>
              <a:off x="0" y="2090056"/>
              <a:ext cx="3047999" cy="4767943"/>
            </a:xfrm>
            <a:prstGeom prst="rect">
              <a:avLst/>
            </a:prstGeom>
          </p:spPr>
        </p:pic>
      </p:grpSp>
      <p:sp>
        <p:nvSpPr>
          <p:cNvPr id="14" name="Title 1"/>
          <p:cNvSpPr txBox="1">
            <a:spLocks/>
          </p:cNvSpPr>
          <p:nvPr/>
        </p:nvSpPr>
        <p:spPr>
          <a:xfrm>
            <a:off x="4039504" y="501714"/>
            <a:ext cx="4986497"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pPr algn="r"/>
            <a:r>
              <a:rPr lang="zh-TW" altLang="en-US" sz="2800" b="0" dirty="0">
                <a:solidFill>
                  <a:srgbClr val="00A8CC"/>
                </a:solidFill>
                <a:latin typeface="Arial"/>
                <a:cs typeface="Arial"/>
              </a:rPr>
              <a:t>方便且簡單</a:t>
            </a:r>
            <a:endParaRPr lang="en-US" sz="2800" b="0" dirty="0">
              <a:latin typeface="Arial"/>
              <a:ea typeface="Verlag Book" charset="0"/>
              <a:cs typeface="Arial"/>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57724" y="459682"/>
            <a:ext cx="2828552" cy="4672043"/>
          </a:xfrm>
          <a:prstGeom prst="rect">
            <a:avLst/>
          </a:prstGeom>
        </p:spPr>
      </p:pic>
      <p:grpSp>
        <p:nvGrpSpPr>
          <p:cNvPr id="11" name="Group 10"/>
          <p:cNvGrpSpPr/>
          <p:nvPr/>
        </p:nvGrpSpPr>
        <p:grpSpPr>
          <a:xfrm flipH="1">
            <a:off x="-79407" y="-85873"/>
            <a:ext cx="2157469" cy="495253"/>
            <a:chOff x="696493" y="185396"/>
            <a:chExt cx="2387662" cy="616900"/>
          </a:xfrm>
        </p:grpSpPr>
        <p:sp>
          <p:nvSpPr>
            <p:cNvPr id="13" name="Rectangle 12"/>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6" name="TextBox 15"/>
          <p:cNvSpPr txBox="1"/>
          <p:nvPr/>
        </p:nvSpPr>
        <p:spPr>
          <a:xfrm>
            <a:off x="-64938" y="-67094"/>
            <a:ext cx="2118523"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讓我們來談談</a:t>
            </a:r>
            <a:r>
              <a:rPr lang="en-US" altLang="zh-TW" sz="1900" dirty="0">
                <a:solidFill>
                  <a:schemeClr val="bg1"/>
                </a:solidFill>
                <a:latin typeface="Arial"/>
                <a:cs typeface="Arial"/>
              </a:rPr>
              <a: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172023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1133 -0.00023 L -0.24987 -0.00023 " pathEditMode="relative" ptsTypes="AA">
                                      <p:cBhvr>
                                        <p:cTn id="14" dur="2000" fill="hold"/>
                                        <p:tgtEl>
                                          <p:spTgt spid="12"/>
                                        </p:tgtEl>
                                        <p:attrNameLst>
                                          <p:attrName>ppt_x</p:attrName>
                                          <p:attrName>ppt_y</p:attrName>
                                        </p:attrNameLst>
                                      </p:cBhvr>
                                    </p:animMotion>
                                  </p:childTnLst>
                                </p:cTn>
                              </p:par>
                              <p:par>
                                <p:cTn id="15" presetID="2" presetClass="entr" presetSubtype="2"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8397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5718" y="1338593"/>
            <a:ext cx="1712564" cy="4229330"/>
          </a:xfrm>
          <a:prstGeom prst="rect">
            <a:avLst/>
          </a:prstGeom>
        </p:spPr>
      </p:pic>
      <p:sp>
        <p:nvSpPr>
          <p:cNvPr id="3" name="TextBox 2"/>
          <p:cNvSpPr txBox="1"/>
          <p:nvPr/>
        </p:nvSpPr>
        <p:spPr>
          <a:xfrm>
            <a:off x="1" y="372673"/>
            <a:ext cx="9143999" cy="523220"/>
          </a:xfrm>
          <a:prstGeom prst="rect">
            <a:avLst/>
          </a:prstGeom>
          <a:noFill/>
        </p:spPr>
        <p:txBody>
          <a:bodyPr wrap="square" rtlCol="0">
            <a:spAutoFit/>
          </a:bodyPr>
          <a:lstStyle/>
          <a:p>
            <a:pPr algn="ctr"/>
            <a:r>
              <a:rPr lang="zh-TW" altLang="en-US" sz="2800" cap="all" dirty="0">
                <a:solidFill>
                  <a:srgbClr val="00A8CC"/>
                </a:solidFill>
                <a:latin typeface="Arial" charset="0"/>
                <a:ea typeface="Arial" charset="0"/>
                <a:cs typeface="Arial" charset="0"/>
              </a:rPr>
              <a:t>未來在這裡</a:t>
            </a:r>
            <a:r>
              <a:rPr lang="en-US" altLang="zh-TW" sz="2800" cap="all" dirty="0">
                <a:solidFill>
                  <a:srgbClr val="00A8CC"/>
                </a:solidFill>
                <a:latin typeface="Arial" charset="0"/>
                <a:ea typeface="Arial" charset="0"/>
                <a:cs typeface="Arial" charset="0"/>
              </a:rPr>
              <a:t>…</a:t>
            </a:r>
            <a:r>
              <a:rPr lang="zh-TW" altLang="en-US" sz="2800" cap="all" dirty="0">
                <a:solidFill>
                  <a:srgbClr val="00A8CC"/>
                </a:solidFill>
                <a:latin typeface="Arial" charset="0"/>
                <a:ea typeface="Arial" charset="0"/>
                <a:cs typeface="Arial" charset="0"/>
              </a:rPr>
              <a:t>您準備好了嗎？</a:t>
            </a:r>
            <a:endParaRPr lang="en-US" sz="2800" cap="all" dirty="0">
              <a:solidFill>
                <a:srgbClr val="00A8CC"/>
              </a:solidFill>
              <a:latin typeface="Arial" charset="0"/>
              <a:ea typeface="Arial" charset="0"/>
              <a:cs typeface="Arial" charset="0"/>
            </a:endParaRPr>
          </a:p>
        </p:txBody>
      </p:sp>
    </p:spTree>
    <p:extLst>
      <p:ext uri="{BB962C8B-B14F-4D97-AF65-F5344CB8AC3E}">
        <p14:creationId xmlns:p14="http://schemas.microsoft.com/office/powerpoint/2010/main" val="8658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3</a:t>
            </a:fld>
            <a:endParaRPr lang="en-US" dirty="0"/>
          </a:p>
        </p:txBody>
      </p:sp>
      <p:sp>
        <p:nvSpPr>
          <p:cNvPr id="25" name="TextBox 24"/>
          <p:cNvSpPr txBox="1"/>
          <p:nvPr/>
        </p:nvSpPr>
        <p:spPr>
          <a:xfrm>
            <a:off x="23328" y="779"/>
            <a:ext cx="2185097" cy="430885"/>
          </a:xfrm>
          <a:prstGeom prst="rect">
            <a:avLst/>
          </a:prstGeom>
          <a:noFill/>
        </p:spPr>
        <p:txBody>
          <a:bodyPr wrap="none" lIns="121917" tIns="60959" rIns="121917" bIns="60959" rtlCol="0">
            <a:spAutoFit/>
          </a:bodyPr>
          <a:lstStyle/>
          <a:p>
            <a:r>
              <a:rPr lang="en-US" sz="2000" dirty="0">
                <a:solidFill>
                  <a:schemeClr val="bg1"/>
                </a:solidFill>
                <a:latin typeface="Arial"/>
                <a:cs typeface="Arial"/>
              </a:rPr>
              <a:t>let’s talk about </a:t>
            </a:r>
            <a:r>
              <a:rPr lang="en-US" sz="2000" b="1" dirty="0">
                <a:solidFill>
                  <a:schemeClr val="bg1"/>
                </a:solidFill>
                <a:latin typeface="Arial"/>
                <a:ea typeface="Verlag" charset="0"/>
                <a:cs typeface="Arial"/>
              </a:rPr>
              <a:t>m</a:t>
            </a:r>
          </a:p>
        </p:txBody>
      </p:sp>
      <p:sp>
        <p:nvSpPr>
          <p:cNvPr id="14" name="Content Placeholder 6"/>
          <p:cNvSpPr txBox="1">
            <a:spLocks/>
          </p:cNvSpPr>
          <p:nvPr/>
        </p:nvSpPr>
        <p:spPr>
          <a:xfrm>
            <a:off x="422494" y="1783428"/>
            <a:ext cx="5536868" cy="2921159"/>
          </a:xfrm>
          <a:prstGeom prst="rect">
            <a:avLst/>
          </a:prstGeom>
        </p:spPr>
        <p:txBody>
          <a:bodyPr vert="horz" lIns="121891" tIns="60945" rIns="121891" bIns="60945"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r>
              <a:rPr lang="en-US" sz="2400" dirty="0">
                <a:solidFill>
                  <a:srgbClr val="646569"/>
                </a:solidFill>
                <a:latin typeface="Arial" charset="0"/>
                <a:ea typeface="Arial" charset="0"/>
                <a:cs typeface="Arial" charset="0"/>
              </a:rPr>
              <a:t>30</a:t>
            </a:r>
            <a:r>
              <a:rPr lang="zh-TW" altLang="en-US" sz="2400" dirty="0">
                <a:solidFill>
                  <a:srgbClr val="646569"/>
                </a:solidFill>
                <a:latin typeface="Arial" charset="0"/>
                <a:ea typeface="Arial" charset="0"/>
                <a:cs typeface="Arial" charset="0"/>
              </a:rPr>
              <a:t>年抗老基因科學</a:t>
            </a:r>
            <a:endParaRPr lang="en-US" altLang="zh-TW" sz="2400" dirty="0">
              <a:solidFill>
                <a:srgbClr val="646569"/>
              </a:solidFill>
              <a:latin typeface="Arial" charset="0"/>
              <a:ea typeface="Arial" charset="0"/>
              <a:cs typeface="Arial" charset="0"/>
            </a:endParaRPr>
          </a:p>
          <a:p>
            <a:pPr marL="285750" indent="-285750">
              <a:buFont typeface="Arial" charset="0"/>
              <a:buChar char="•"/>
            </a:pPr>
            <a:r>
              <a:rPr lang="zh-TW" altLang="en-US" sz="2400" dirty="0">
                <a:solidFill>
                  <a:srgbClr val="646569"/>
                </a:solidFill>
                <a:latin typeface="Arial" charset="0"/>
                <a:ea typeface="Arial" charset="0"/>
                <a:cs typeface="Arial" charset="0"/>
              </a:rPr>
              <a:t>主攻老化根源</a:t>
            </a:r>
            <a:endParaRPr lang="en-US" sz="2400" dirty="0">
              <a:solidFill>
                <a:srgbClr val="646569"/>
              </a:solidFill>
              <a:latin typeface="Arial" charset="0"/>
              <a:ea typeface="Arial" charset="0"/>
              <a:cs typeface="Arial" charset="0"/>
            </a:endParaRPr>
          </a:p>
          <a:p>
            <a:pPr marL="285750" indent="-285750">
              <a:buFont typeface="Arial" charset="0"/>
              <a:buChar char="•"/>
            </a:pPr>
            <a:r>
              <a:rPr lang="zh-TW" altLang="en-US" sz="2400" dirty="0">
                <a:solidFill>
                  <a:srgbClr val="646569"/>
                </a:solidFill>
                <a:latin typeface="Arial" charset="0"/>
                <a:ea typeface="Arial" charset="0"/>
                <a:cs typeface="Arial" charset="0"/>
              </a:rPr>
              <a:t>色素沈澱過度及老年斑</a:t>
            </a:r>
            <a:endParaRPr lang="en-US" sz="2400" dirty="0">
              <a:solidFill>
                <a:srgbClr val="646569"/>
              </a:solidFill>
              <a:latin typeface="Arial" charset="0"/>
              <a:ea typeface="Arial" charset="0"/>
              <a:cs typeface="Arial" charset="0"/>
            </a:endParaRPr>
          </a:p>
          <a:p>
            <a:pPr marL="285750" indent="-285750">
              <a:buFont typeface="Arial" charset="0"/>
              <a:buChar char="•"/>
            </a:pPr>
            <a:r>
              <a:rPr lang="zh-TW" altLang="en-US" sz="2400" dirty="0">
                <a:solidFill>
                  <a:srgbClr val="646569"/>
                </a:solidFill>
                <a:latin typeface="Arial" charset="0"/>
                <a:ea typeface="Arial" charset="0"/>
                <a:cs typeface="Arial" charset="0"/>
              </a:rPr>
              <a:t>含</a:t>
            </a:r>
            <a:r>
              <a:rPr lang="en-US" sz="2400" dirty="0">
                <a:solidFill>
                  <a:srgbClr val="646569"/>
                </a:solidFill>
                <a:latin typeface="Arial" charset="0"/>
                <a:ea typeface="Arial" charset="0"/>
                <a:cs typeface="Arial" charset="0"/>
              </a:rPr>
              <a:t>SPF</a:t>
            </a:r>
            <a:r>
              <a:rPr lang="zh-TW" altLang="en-US" sz="2400" dirty="0">
                <a:solidFill>
                  <a:srgbClr val="646569"/>
                </a:solidFill>
                <a:latin typeface="Arial" charset="0"/>
                <a:ea typeface="Arial" charset="0"/>
                <a:cs typeface="Arial" charset="0"/>
              </a:rPr>
              <a:t>，或不含</a:t>
            </a:r>
            <a:r>
              <a:rPr lang="en-US" sz="2400" dirty="0">
                <a:solidFill>
                  <a:srgbClr val="646569"/>
                </a:solidFill>
                <a:latin typeface="Arial" charset="0"/>
                <a:ea typeface="Arial" charset="0"/>
                <a:cs typeface="Arial" charset="0"/>
              </a:rPr>
              <a:t>SPF</a:t>
            </a:r>
          </a:p>
          <a:p>
            <a:pPr marL="285750" indent="-285750">
              <a:buFont typeface="Arial" charset="0"/>
              <a:buChar char="•"/>
            </a:pPr>
            <a:r>
              <a:rPr lang="zh-TW" altLang="en-US" sz="2400" dirty="0">
                <a:solidFill>
                  <a:srgbClr val="646569"/>
                </a:solidFill>
                <a:latin typeface="Arial" charset="0"/>
                <a:ea typeface="Arial" charset="0"/>
                <a:cs typeface="Arial" charset="0"/>
              </a:rPr>
              <a:t>含香味，或不含香味</a:t>
            </a:r>
            <a:endParaRPr lang="en-US" altLang="zh-TW" sz="2400" dirty="0">
              <a:solidFill>
                <a:srgbClr val="646569"/>
              </a:solidFill>
              <a:latin typeface="Arial" charset="0"/>
              <a:ea typeface="Arial" charset="0"/>
              <a:cs typeface="Arial" charset="0"/>
            </a:endParaRPr>
          </a:p>
          <a:p>
            <a:pPr marL="285750" indent="-285750">
              <a:buFont typeface="Arial" charset="0"/>
              <a:buChar char="•"/>
            </a:pPr>
            <a:r>
              <a:rPr lang="zh-TW" altLang="en-US" sz="2400" dirty="0">
                <a:solidFill>
                  <a:srgbClr val="646569"/>
                </a:solidFill>
                <a:latin typeface="Arial" charset="0"/>
                <a:ea typeface="Arial" charset="0"/>
                <a:cs typeface="Arial" charset="0"/>
              </a:rPr>
              <a:t>更柔軟、質地更細緻</a:t>
            </a:r>
            <a:endParaRPr lang="en-US" sz="2400" dirty="0">
              <a:solidFill>
                <a:srgbClr val="646569"/>
              </a:solidFill>
              <a:latin typeface="Arial" charset="0"/>
              <a:ea typeface="Arial" charset="0"/>
              <a:cs typeface="Arial" charset="0"/>
            </a:endParaRP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9362" y="10510"/>
            <a:ext cx="2834820" cy="4682396"/>
          </a:xfrm>
          <a:prstGeom prst="rect">
            <a:avLst/>
          </a:prstGeom>
        </p:spPr>
      </p:pic>
      <p:grpSp>
        <p:nvGrpSpPr>
          <p:cNvPr id="17" name="Group 16"/>
          <p:cNvGrpSpPr/>
          <p:nvPr/>
        </p:nvGrpSpPr>
        <p:grpSpPr>
          <a:xfrm flipH="1">
            <a:off x="-79407" y="-85873"/>
            <a:ext cx="2157469" cy="495253"/>
            <a:chOff x="696493" y="185396"/>
            <a:chExt cx="2387662" cy="616900"/>
          </a:xfrm>
        </p:grpSpPr>
        <p:sp>
          <p:nvSpPr>
            <p:cNvPr id="18" name="Rectangle 17"/>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0" name="TextBox 19"/>
          <p:cNvSpPr txBox="1"/>
          <p:nvPr/>
        </p:nvSpPr>
        <p:spPr>
          <a:xfrm>
            <a:off x="-64938" y="-52190"/>
            <a:ext cx="2118523" cy="415496"/>
          </a:xfrm>
          <a:prstGeom prst="rect">
            <a:avLst/>
          </a:prstGeom>
          <a:noFill/>
        </p:spPr>
        <p:txBody>
          <a:bodyPr wrap="none" lIns="121917" tIns="60959" rIns="121917" bIns="60959" rtlCol="0">
            <a:spAutoFit/>
          </a:bodyPr>
          <a:lstStyle/>
          <a:p>
            <a:r>
              <a:rPr lang="zh-TW" altLang="en-US" sz="1900" dirty="0">
                <a:solidFill>
                  <a:schemeClr val="bg1"/>
                </a:solidFill>
                <a:latin typeface="Arial"/>
                <a:cs typeface="Arial"/>
              </a:rPr>
              <a:t>讓我們來談談</a:t>
            </a:r>
            <a:r>
              <a:rPr lang="en-US" altLang="zh-TW" sz="1900" dirty="0">
                <a:solidFill>
                  <a:schemeClr val="bg1"/>
                </a:solidFill>
                <a:latin typeface="Arial"/>
                <a:cs typeface="Arial"/>
              </a:rPr>
              <a:t> </a:t>
            </a:r>
            <a:r>
              <a:rPr lang="en-US" sz="1900" b="1" dirty="0">
                <a:solidFill>
                  <a:schemeClr val="bg1"/>
                </a:solidFill>
                <a:latin typeface="Arial"/>
                <a:ea typeface="Verlag" charset="0"/>
                <a:cs typeface="Arial"/>
              </a:rPr>
              <a:t>me</a:t>
            </a:r>
          </a:p>
        </p:txBody>
      </p:sp>
      <p:sp>
        <p:nvSpPr>
          <p:cNvPr id="13" name="Rectangle 12"/>
          <p:cNvSpPr/>
          <p:nvPr/>
        </p:nvSpPr>
        <p:spPr>
          <a:xfrm>
            <a:off x="200899" y="1129426"/>
            <a:ext cx="7438913" cy="553967"/>
          </a:xfrm>
          <a:prstGeom prst="rect">
            <a:avLst/>
          </a:prstGeom>
        </p:spPr>
        <p:txBody>
          <a:bodyPr wrap="square" lIns="121891" tIns="60945" rIns="121891" bIns="60945">
            <a:spAutoFit/>
          </a:bodyPr>
          <a:lstStyle/>
          <a:p>
            <a:r>
              <a:rPr lang="zh-TW" altLang="en-US" sz="2800" dirty="0">
                <a:solidFill>
                  <a:srgbClr val="00A8CC"/>
                </a:solidFill>
                <a:latin typeface="Arial"/>
                <a:cs typeface="Arial"/>
              </a:rPr>
              <a:t>肌膚護理的新世代</a:t>
            </a:r>
            <a:endParaRPr lang="en-US" sz="2800" dirty="0">
              <a:solidFill>
                <a:srgbClr val="008AB0"/>
              </a:solidFill>
              <a:latin typeface="Arial"/>
              <a:ea typeface="Verlag Book" charset="0"/>
              <a:cs typeface="Arial"/>
            </a:endParaRPr>
          </a:p>
        </p:txBody>
      </p:sp>
    </p:spTree>
    <p:extLst>
      <p:ext uri="{BB962C8B-B14F-4D97-AF65-F5344CB8AC3E}">
        <p14:creationId xmlns:p14="http://schemas.microsoft.com/office/powerpoint/2010/main" val="7156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4</a:t>
            </a:fld>
            <a:endParaRPr lang="en-US" dirty="0"/>
          </a:p>
        </p:txBody>
      </p:sp>
      <p:pic>
        <p:nvPicPr>
          <p:cNvPr id="7" name="Picture 6" descr="RM150200010_224-FULL cl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463403"/>
            <a:ext cx="9144000" cy="5167992"/>
          </a:xfrm>
          <a:prstGeom prst="rect">
            <a:avLst/>
          </a:prstGeom>
        </p:spPr>
      </p:pic>
      <p:sp>
        <p:nvSpPr>
          <p:cNvPr id="8" name="Content Placeholder 2"/>
          <p:cNvSpPr>
            <a:spLocks noGrp="1"/>
          </p:cNvSpPr>
          <p:nvPr>
            <p:ph idx="1"/>
          </p:nvPr>
        </p:nvSpPr>
        <p:spPr>
          <a:xfrm>
            <a:off x="4109933" y="154696"/>
            <a:ext cx="4852680" cy="3931793"/>
          </a:xfrm>
        </p:spPr>
        <p:txBody>
          <a:bodyPr>
            <a:noAutofit/>
          </a:bodyPr>
          <a:lstStyle/>
          <a:p>
            <a:r>
              <a:rPr lang="zh-TW" altLang="en-US" sz="2400" dirty="0"/>
              <a:t>增加皮膚光澤</a:t>
            </a:r>
            <a:endParaRPr lang="en-US" sz="2400" dirty="0"/>
          </a:p>
          <a:p>
            <a:r>
              <a:rPr lang="zh-TW" altLang="en-US" sz="2400" dirty="0"/>
              <a:t>協助縮小毛孔</a:t>
            </a:r>
            <a:endParaRPr lang="en-US" altLang="zh-TW" sz="2400" dirty="0"/>
          </a:p>
          <a:p>
            <a:r>
              <a:rPr lang="zh-TW" altLang="en-US" sz="2400" dirty="0"/>
              <a:t>改善外表的細紋和皺紋</a:t>
            </a:r>
            <a:endParaRPr lang="en-US" sz="2400" dirty="0"/>
          </a:p>
          <a:p>
            <a:r>
              <a:rPr lang="zh-TW" altLang="en-US" sz="2400" dirty="0"/>
              <a:t>修飾輪廓和緊致肌膚</a:t>
            </a:r>
            <a:endParaRPr lang="en-US" sz="2400" dirty="0"/>
          </a:p>
          <a:p>
            <a:r>
              <a:rPr lang="zh-TW" altLang="en-US" sz="2400" dirty="0"/>
              <a:t>保濕和強化</a:t>
            </a:r>
            <a:endParaRPr lang="en-US" sz="2400" dirty="0"/>
          </a:p>
          <a:p>
            <a:r>
              <a:rPr lang="zh-TW" altLang="en-US" sz="2400" dirty="0"/>
              <a:t>平靜、舒緩、修復</a:t>
            </a:r>
            <a:endParaRPr lang="en-US" sz="2400" dirty="0"/>
          </a:p>
          <a:p>
            <a:r>
              <a:rPr lang="zh-TW" altLang="en-US" sz="2400" dirty="0"/>
              <a:t>適合不同的肌膚類型</a:t>
            </a:r>
            <a:endParaRPr lang="en-US" sz="2400" dirty="0"/>
          </a:p>
        </p:txBody>
      </p:sp>
    </p:spTree>
    <p:extLst>
      <p:ext uri="{BB962C8B-B14F-4D97-AF65-F5344CB8AC3E}">
        <p14:creationId xmlns:p14="http://schemas.microsoft.com/office/powerpoint/2010/main" val="19693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57" b="3885"/>
          <a:stretch/>
        </p:blipFill>
        <p:spPr>
          <a:xfrm>
            <a:off x="4326606" y="971550"/>
            <a:ext cx="4259871" cy="3492672"/>
          </a:xfrm>
          <a:prstGeom prst="rect">
            <a:avLst/>
          </a:prstGeom>
        </p:spPr>
      </p:pic>
      <p:sp>
        <p:nvSpPr>
          <p:cNvPr id="2" name="TextBox 1"/>
          <p:cNvSpPr txBox="1"/>
          <p:nvPr/>
        </p:nvSpPr>
        <p:spPr>
          <a:xfrm>
            <a:off x="5500577" y="2097075"/>
            <a:ext cx="184731" cy="369332"/>
          </a:xfrm>
          <a:prstGeom prst="rect">
            <a:avLst/>
          </a:prstGeom>
          <a:noFill/>
        </p:spPr>
        <p:txBody>
          <a:bodyPr wrap="none" rtlCol="0">
            <a:spAutoFit/>
          </a:bodyPr>
          <a:lstStyle/>
          <a:p>
            <a:endParaRPr lang="en-US" dirty="0"/>
          </a:p>
        </p:txBody>
      </p:sp>
      <p:sp>
        <p:nvSpPr>
          <p:cNvPr id="4" name="Title 1"/>
          <p:cNvSpPr txBox="1">
            <a:spLocks/>
          </p:cNvSpPr>
          <p:nvPr/>
        </p:nvSpPr>
        <p:spPr>
          <a:xfrm>
            <a:off x="285750" y="254086"/>
            <a:ext cx="5095875" cy="904875"/>
          </a:xfrm>
          <a:prstGeom prst="rect">
            <a:avLst/>
          </a:prstGeom>
        </p:spPr>
        <p:txBody>
          <a:bodyPr vert="horz" lIns="0" tIns="28575" rIns="57150" bIns="28575"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zh-TW" altLang="en-US" sz="2800" dirty="0">
                <a:solidFill>
                  <a:schemeClr val="accent5"/>
                </a:solidFill>
                <a:latin typeface="Arial"/>
                <a:cs typeface="Arial"/>
              </a:rPr>
              <a:t>精華液</a:t>
            </a:r>
            <a:endParaRPr lang="en-US" sz="2800" dirty="0">
              <a:solidFill>
                <a:schemeClr val="accent5"/>
              </a:solidFill>
              <a:latin typeface="Arial"/>
            </a:endParaRPr>
          </a:p>
        </p:txBody>
      </p:sp>
      <p:sp>
        <p:nvSpPr>
          <p:cNvPr id="5" name="Content Placeholder 2"/>
          <p:cNvSpPr>
            <a:spLocks noGrp="1"/>
          </p:cNvSpPr>
          <p:nvPr>
            <p:ph idx="1"/>
          </p:nvPr>
        </p:nvSpPr>
        <p:spPr>
          <a:xfrm>
            <a:off x="285750" y="1460672"/>
            <a:ext cx="4413250" cy="2889250"/>
          </a:xfrm>
        </p:spPr>
        <p:txBody>
          <a:bodyPr>
            <a:normAutofit/>
          </a:bodyPr>
          <a:lstStyle/>
          <a:p>
            <a:pPr>
              <a:lnSpc>
                <a:spcPct val="150000"/>
              </a:lnSpc>
            </a:pPr>
            <a:r>
              <a:rPr lang="zh-TW" altLang="en-US" sz="2400" dirty="0">
                <a:solidFill>
                  <a:schemeClr val="tx1">
                    <a:lumMod val="50000"/>
                    <a:lumOff val="50000"/>
                  </a:schemeClr>
                </a:solidFill>
              </a:rPr>
              <a:t>協助細胞更新</a:t>
            </a:r>
            <a:endParaRPr lang="en-US" altLang="zh-TW" sz="2400" dirty="0">
              <a:solidFill>
                <a:schemeClr val="tx1">
                  <a:lumMod val="50000"/>
                  <a:lumOff val="50000"/>
                </a:schemeClr>
              </a:solidFill>
            </a:endParaRPr>
          </a:p>
          <a:p>
            <a:pPr>
              <a:lnSpc>
                <a:spcPct val="150000"/>
              </a:lnSpc>
            </a:pPr>
            <a:r>
              <a:rPr lang="zh-TW" altLang="en-US" sz="2400" dirty="0">
                <a:solidFill>
                  <a:schemeClr val="tx1">
                    <a:lumMod val="50000"/>
                    <a:lumOff val="50000"/>
                  </a:schemeClr>
                </a:solidFill>
              </a:rPr>
              <a:t>減少色素沈澱</a:t>
            </a:r>
            <a:endParaRPr lang="en-US" altLang="zh-TW" sz="2400" dirty="0">
              <a:solidFill>
                <a:schemeClr val="tx1">
                  <a:lumMod val="50000"/>
                  <a:lumOff val="50000"/>
                </a:schemeClr>
              </a:solidFill>
            </a:endParaRPr>
          </a:p>
          <a:p>
            <a:pPr>
              <a:lnSpc>
                <a:spcPct val="150000"/>
              </a:lnSpc>
            </a:pPr>
            <a:r>
              <a:rPr lang="zh-TW" altLang="en-US" sz="2400" dirty="0">
                <a:solidFill>
                  <a:schemeClr val="tx1">
                    <a:lumMod val="50000"/>
                    <a:lumOff val="50000"/>
                  </a:schemeClr>
                </a:solidFill>
              </a:rPr>
              <a:t>針對細紋、皺紋及緊致度</a:t>
            </a:r>
            <a:endParaRPr lang="en-US" sz="2400" dirty="0">
              <a:solidFill>
                <a:schemeClr val="tx1">
                  <a:lumMod val="50000"/>
                  <a:lumOff val="50000"/>
                </a:schemeClr>
              </a:solidFill>
            </a:endParaRPr>
          </a:p>
        </p:txBody>
      </p:sp>
      <p:pic>
        <p:nvPicPr>
          <p:cNvPr id="7" name="Picture 6"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85578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21" t="7540" r="5291" b="23603"/>
          <a:stretch/>
        </p:blipFill>
        <p:spPr>
          <a:xfrm>
            <a:off x="4775200" y="114300"/>
            <a:ext cx="4267200" cy="4407403"/>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9" name="Content Placeholder 2"/>
          <p:cNvSpPr txBox="1">
            <a:spLocks/>
          </p:cNvSpPr>
          <p:nvPr/>
        </p:nvSpPr>
        <p:spPr>
          <a:xfrm>
            <a:off x="342900" y="922724"/>
            <a:ext cx="3975100" cy="3310609"/>
          </a:xfrm>
          <a:prstGeom prst="rect">
            <a:avLst/>
          </a:prstGeom>
        </p:spPr>
        <p:txBody>
          <a:bodyPr lIns="130622" tIns="65311" rIns="130622" bIns="65311">
            <a:normAutofit/>
          </a:bodyPr>
          <a:lstStyle>
            <a:lvl1pPr marL="342900" indent="-342900" algn="l" defTabSz="457200" rtl="0" eaLnBrk="1" latinLnBrk="0" hangingPunct="1">
              <a:spcBef>
                <a:spcPct val="20000"/>
              </a:spcBef>
              <a:buFont typeface="Arial"/>
              <a:buChar char="•"/>
              <a:defRPr sz="3200" kern="1200">
                <a:solidFill>
                  <a:schemeClr val="tx1"/>
                </a:solidFill>
                <a:latin typeface="Verlag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Verlag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lag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TW" altLang="en-US" sz="2400" dirty="0">
                <a:solidFill>
                  <a:schemeClr val="tx1">
                    <a:lumMod val="50000"/>
                    <a:lumOff val="50000"/>
                  </a:schemeClr>
                </a:solidFill>
                <a:latin typeface="Arial"/>
                <a:cs typeface="Arial"/>
              </a:rPr>
              <a:t>更高濃度的活性成分</a:t>
            </a:r>
            <a:endParaRPr lang="en-US" sz="2400" dirty="0">
              <a:solidFill>
                <a:schemeClr val="tx1">
                  <a:lumMod val="50000"/>
                  <a:lumOff val="50000"/>
                </a:schemeClr>
              </a:solidFill>
              <a:latin typeface="Arial"/>
              <a:cs typeface="Arial"/>
            </a:endParaRPr>
          </a:p>
          <a:p>
            <a:r>
              <a:rPr lang="zh-TW" altLang="en-US" sz="2400" dirty="0">
                <a:solidFill>
                  <a:schemeClr val="tx1">
                    <a:lumMod val="50000"/>
                    <a:lumOff val="50000"/>
                  </a:schemeClr>
                </a:solidFill>
                <a:latin typeface="Arial"/>
                <a:cs typeface="Arial"/>
              </a:rPr>
              <a:t>結合以提供無法在單一產品中調配的關鍵成分之更高劑量和成效。</a:t>
            </a:r>
            <a:endParaRPr lang="en-US" sz="2400" dirty="0">
              <a:solidFill>
                <a:schemeClr val="tx1">
                  <a:lumMod val="50000"/>
                  <a:lumOff val="50000"/>
                </a:schemeClr>
              </a:solidFill>
              <a:latin typeface="Arial"/>
              <a:cs typeface="Arial"/>
            </a:endParaRPr>
          </a:p>
        </p:txBody>
      </p:sp>
      <p:sp>
        <p:nvSpPr>
          <p:cNvPr id="13" name="パイ 17"/>
          <p:cNvSpPr/>
          <p:nvPr/>
        </p:nvSpPr>
        <p:spPr>
          <a:xfrm rot="18146429">
            <a:off x="6085495" y="1331130"/>
            <a:ext cx="1837110" cy="1706540"/>
          </a:xfrm>
          <a:prstGeom prst="pie">
            <a:avLst>
              <a:gd name="adj1" fmla="val 2703688"/>
              <a:gd name="adj2" fmla="val 13649641"/>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ja-JP" altLang="en-US" dirty="0">
              <a:solidFill>
                <a:schemeClr val="tx1"/>
              </a:solidFill>
            </a:endParaRPr>
          </a:p>
        </p:txBody>
      </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6</a:t>
            </a:fld>
            <a:endParaRPr lang="en-US" dirty="0"/>
          </a:p>
        </p:txBody>
      </p:sp>
      <p:sp>
        <p:nvSpPr>
          <p:cNvPr id="11" name="Title 1"/>
          <p:cNvSpPr txBox="1">
            <a:spLocks/>
          </p:cNvSpPr>
          <p:nvPr/>
        </p:nvSpPr>
        <p:spPr>
          <a:xfrm>
            <a:off x="342900" y="215900"/>
            <a:ext cx="8229600" cy="857250"/>
          </a:xfrm>
          <a:prstGeom prst="rect">
            <a:avLst/>
          </a:prstGeom>
        </p:spPr>
        <p:txBody>
          <a:bodyPr/>
          <a:lstStyle>
            <a:lvl1pPr algn="l" defTabSz="457200" rtl="0" eaLnBrk="1" latinLnBrk="0" hangingPunct="1">
              <a:spcBef>
                <a:spcPct val="0"/>
              </a:spcBef>
              <a:buNone/>
              <a:defRPr sz="2800" kern="1200" baseline="0">
                <a:solidFill>
                  <a:srgbClr val="646569"/>
                </a:solidFill>
                <a:latin typeface="Arial"/>
                <a:ea typeface="+mj-ea"/>
                <a:cs typeface="Arial"/>
              </a:defRPr>
            </a:lvl1pPr>
          </a:lstStyle>
          <a:p>
            <a:r>
              <a:rPr lang="zh-TW" altLang="en-US" dirty="0">
                <a:solidFill>
                  <a:srgbClr val="00A8CC"/>
                </a:solidFill>
              </a:rPr>
              <a:t>超級精華液</a:t>
            </a:r>
            <a:endParaRPr lang="en-US" sz="1200" dirty="0">
              <a:solidFill>
                <a:srgbClr val="FF00FF"/>
              </a:solidFill>
            </a:endParaRPr>
          </a:p>
        </p:txBody>
      </p:sp>
      <p:sp>
        <p:nvSpPr>
          <p:cNvPr id="2" name="TextBox 1"/>
          <p:cNvSpPr txBox="1"/>
          <p:nvPr/>
        </p:nvSpPr>
        <p:spPr>
          <a:xfrm>
            <a:off x="3365500" y="558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99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2" name="Title 1"/>
          <p:cNvSpPr>
            <a:spLocks noGrp="1"/>
          </p:cNvSpPr>
          <p:nvPr>
            <p:ph type="title"/>
          </p:nvPr>
        </p:nvSpPr>
        <p:spPr>
          <a:xfrm>
            <a:off x="357092" y="231076"/>
            <a:ext cx="8229600" cy="857250"/>
          </a:xfrm>
        </p:spPr>
        <p:txBody>
          <a:bodyPr/>
          <a:lstStyle/>
          <a:p>
            <a:r>
              <a:rPr lang="zh-TW" altLang="en-US" dirty="0">
                <a:solidFill>
                  <a:srgbClr val="00A8CC"/>
                </a:solidFill>
              </a:rPr>
              <a:t>革命性的</a:t>
            </a:r>
            <a:br>
              <a:rPr lang="en-US" altLang="zh-TW" dirty="0">
                <a:solidFill>
                  <a:srgbClr val="00A8CC"/>
                </a:solidFill>
              </a:rPr>
            </a:br>
            <a:r>
              <a:rPr lang="zh-TW" altLang="en-US" dirty="0">
                <a:solidFill>
                  <a:srgbClr val="00A8CC"/>
                </a:solidFill>
              </a:rPr>
              <a:t>微層技術</a:t>
            </a:r>
            <a:endParaRPr lang="en-US" dirty="0">
              <a:solidFill>
                <a:srgbClr val="FF00FF"/>
              </a:solidFill>
            </a:endParaRPr>
          </a:p>
        </p:txBody>
      </p:sp>
      <p:sp>
        <p:nvSpPr>
          <p:cNvPr id="3" name="Slide Number Placeholder 2"/>
          <p:cNvSpPr>
            <a:spLocks noGrp="1"/>
          </p:cNvSpPr>
          <p:nvPr>
            <p:ph type="sldNum" sz="quarter" idx="4"/>
          </p:nvPr>
        </p:nvSpPr>
        <p:spPr>
          <a:xfrm>
            <a:off x="118533" y="4786567"/>
            <a:ext cx="2133600" cy="274637"/>
          </a:xfrm>
        </p:spPr>
        <p:txBody>
          <a:bodyPr/>
          <a:lstStyle/>
          <a:p>
            <a:pPr algn="l"/>
            <a:fld id="{8515AC7A-E2D5-4741-BEBB-0FB10E384F9C}" type="slidenum">
              <a:rPr lang="en-US" smtClean="0"/>
              <a:pPr algn="l"/>
              <a:t>7</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302" y="559063"/>
            <a:ext cx="2774710" cy="3487417"/>
          </a:xfrm>
          <a:prstGeom prst="rect">
            <a:avLst/>
          </a:prstGeom>
          <a:effectLst>
            <a:glow rad="1905000">
              <a:srgbClr val="00FFFF">
                <a:alpha val="29000"/>
              </a:srgbClr>
            </a:glow>
          </a:effectLst>
        </p:spPr>
      </p:pic>
      <p:sp>
        <p:nvSpPr>
          <p:cNvPr id="11" name="Content Placeholder 2"/>
          <p:cNvSpPr txBox="1">
            <a:spLocks/>
          </p:cNvSpPr>
          <p:nvPr/>
        </p:nvSpPr>
        <p:spPr>
          <a:xfrm>
            <a:off x="357092" y="1694455"/>
            <a:ext cx="5708537" cy="235202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err="1">
                <a:solidFill>
                  <a:srgbClr val="7F7F7F"/>
                </a:solidFill>
                <a:latin typeface="Arial"/>
                <a:ea typeface="Verlag Light" charset="0"/>
                <a:cs typeface="Arial"/>
              </a:rPr>
              <a:t>ageLOC</a:t>
            </a:r>
            <a:r>
              <a:rPr lang="en-US" sz="2400" dirty="0">
                <a:solidFill>
                  <a:srgbClr val="7F7F7F"/>
                </a:solidFill>
                <a:latin typeface="Arial"/>
                <a:ea typeface="Verlag Light" charset="0"/>
                <a:cs typeface="Arial"/>
              </a:rPr>
              <a:t> Me</a:t>
            </a:r>
            <a:r>
              <a:rPr lang="en-US" sz="2400" baseline="30000" dirty="0">
                <a:solidFill>
                  <a:srgbClr val="7F7F7F"/>
                </a:solidFill>
                <a:latin typeface="Arial"/>
                <a:ea typeface="Verlag Light" charset="0"/>
                <a:cs typeface="Arial"/>
              </a:rPr>
              <a:t>™</a:t>
            </a:r>
            <a:r>
              <a:rPr lang="zh-TW" altLang="en-US" sz="2400" dirty="0">
                <a:solidFill>
                  <a:srgbClr val="7F7F7F"/>
                </a:solidFill>
              </a:rPr>
              <a:t>裝置將定製的精華液交織為</a:t>
            </a:r>
            <a:r>
              <a:rPr lang="en-US" altLang="zh-TW" sz="2400" dirty="0">
                <a:solidFill>
                  <a:srgbClr val="7F7F7F"/>
                </a:solidFill>
              </a:rPr>
              <a:t>40</a:t>
            </a:r>
            <a:r>
              <a:rPr lang="zh-TW" altLang="en-US" sz="2400" dirty="0">
                <a:solidFill>
                  <a:srgbClr val="7F7F7F"/>
                </a:solidFill>
              </a:rPr>
              <a:t>層，均勻地分發關鍵成分、優化精華液組合，增加肌膚的吸收率。</a:t>
            </a:r>
            <a:endParaRPr lang="en-US" sz="2400" dirty="0">
              <a:solidFill>
                <a:srgbClr val="404040"/>
              </a:solidFill>
              <a:latin typeface="Arial"/>
              <a:ea typeface="Verlag Light" charset="0"/>
              <a:cs typeface="Arial"/>
            </a:endParaRPr>
          </a:p>
          <a:p>
            <a:pPr marL="0" indent="0">
              <a:buFont typeface="Arial"/>
              <a:buNone/>
            </a:pPr>
            <a:r>
              <a:rPr lang="en-US" sz="2400" dirty="0">
                <a:solidFill>
                  <a:srgbClr val="404040"/>
                </a:solidFill>
                <a:latin typeface="Arial"/>
                <a:ea typeface="Verlag Light" charset="0"/>
                <a:cs typeface="Arial"/>
              </a:rPr>
              <a:t> </a:t>
            </a:r>
          </a:p>
        </p:txBody>
      </p:sp>
    </p:spTree>
    <p:extLst>
      <p:ext uri="{BB962C8B-B14F-4D97-AF65-F5344CB8AC3E}">
        <p14:creationId xmlns:p14="http://schemas.microsoft.com/office/powerpoint/2010/main" val="21272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正方形/長方形 8"/>
          <p:cNvSpPr/>
          <p:nvPr/>
        </p:nvSpPr>
        <p:spPr>
          <a:xfrm>
            <a:off x="376765" y="3098800"/>
            <a:ext cx="5710655" cy="1568451"/>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5" name="正方形/長方形 8"/>
          <p:cNvSpPr/>
          <p:nvPr/>
        </p:nvSpPr>
        <p:spPr>
          <a:xfrm>
            <a:off x="359831" y="989272"/>
            <a:ext cx="5710655" cy="1762390"/>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Content Placeholder 2"/>
          <p:cNvSpPr>
            <a:spLocks noGrp="1"/>
          </p:cNvSpPr>
          <p:nvPr>
            <p:ph idx="1"/>
          </p:nvPr>
        </p:nvSpPr>
        <p:spPr>
          <a:xfrm>
            <a:off x="373592" y="4366412"/>
            <a:ext cx="5764626" cy="491287"/>
          </a:xfrm>
        </p:spPr>
        <p:txBody>
          <a:bodyPr>
            <a:noAutofit/>
          </a:bodyPr>
          <a:lstStyle/>
          <a:p>
            <a:pPr marL="0" indent="0">
              <a:buNone/>
            </a:pPr>
            <a:r>
              <a:rPr lang="zh-TW" altLang="en-US" sz="1200" dirty="0">
                <a:solidFill>
                  <a:srgbClr val="7F7F7F"/>
                </a:solidFill>
              </a:rPr>
              <a:t>此圖表顯示精華液無法被均勻分配，因為是手動混合．</a:t>
            </a:r>
            <a:endParaRPr lang="en-US" altLang="ja-JP" sz="1200" dirty="0">
              <a:solidFill>
                <a:srgbClr val="7F7F7F"/>
              </a:solidFill>
            </a:endParaRPr>
          </a:p>
          <a:p>
            <a:pPr marL="0" indent="0">
              <a:buNone/>
            </a:pPr>
            <a:endParaRPr lang="en-US" altLang="ja-JP" sz="1200" dirty="0">
              <a:solidFill>
                <a:srgbClr val="7F7F7F"/>
              </a:solidFill>
            </a:endParaRPr>
          </a:p>
        </p:txBody>
      </p:sp>
      <p:grpSp>
        <p:nvGrpSpPr>
          <p:cNvPr id="9" name="Group 8"/>
          <p:cNvGrpSpPr/>
          <p:nvPr/>
        </p:nvGrpSpPr>
        <p:grpSpPr>
          <a:xfrm>
            <a:off x="288219" y="2369731"/>
            <a:ext cx="4141170" cy="2661271"/>
            <a:chOff x="4807199" y="2487210"/>
            <a:chExt cx="3361523" cy="2160240"/>
          </a:xfrm>
        </p:grpSpPr>
        <p:sp>
          <p:nvSpPr>
            <p:cNvPr id="1305" name="正方形/長方形 257"/>
            <p:cNvSpPr/>
            <p:nvPr/>
          </p:nvSpPr>
          <p:spPr>
            <a:xfrm>
              <a:off x="4807199" y="2487210"/>
              <a:ext cx="3361523" cy="2160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 name="Group 4"/>
            <p:cNvGrpSpPr/>
            <p:nvPr/>
          </p:nvGrpSpPr>
          <p:grpSpPr>
            <a:xfrm>
              <a:off x="4838516" y="3100324"/>
              <a:ext cx="3286599" cy="1043075"/>
              <a:chOff x="4838516" y="3100324"/>
              <a:chExt cx="3286599" cy="1043075"/>
            </a:xfrm>
          </p:grpSpPr>
          <p:sp>
            <p:nvSpPr>
              <p:cNvPr id="1238" name="角丸四角形 121"/>
              <p:cNvSpPr/>
              <p:nvPr/>
            </p:nvSpPr>
            <p:spPr>
              <a:xfrm>
                <a:off x="5591565" y="3187284"/>
                <a:ext cx="1902533" cy="218471"/>
              </a:xfrm>
              <a:prstGeom prst="roundRect">
                <a:avLst>
                  <a:gd name="adj" fmla="val 0"/>
                </a:avLst>
              </a:prstGeom>
              <a:solidFill>
                <a:srgbClr val="F2F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39" name="グループ化 122"/>
              <p:cNvGrpSpPr>
                <a:grpSpLocks noChangeAspect="1"/>
              </p:cNvGrpSpPr>
              <p:nvPr/>
            </p:nvGrpSpPr>
            <p:grpSpPr>
              <a:xfrm>
                <a:off x="5586031" y="3409952"/>
                <a:ext cx="1902533" cy="733447"/>
                <a:chOff x="2309427" y="2959201"/>
                <a:chExt cx="1902533" cy="733447"/>
              </a:xfrm>
            </p:grpSpPr>
            <p:sp>
              <p:nvSpPr>
                <p:cNvPr id="1240" name="角丸四角形 123"/>
                <p:cNvSpPr/>
                <p:nvPr/>
              </p:nvSpPr>
              <p:spPr>
                <a:xfrm>
                  <a:off x="2309427" y="2959201"/>
                  <a:ext cx="1902533" cy="733447"/>
                </a:xfrm>
                <a:prstGeom prst="roundRect">
                  <a:avLst>
                    <a:gd name="adj" fmla="val 2713"/>
                  </a:avLst>
                </a:prstGeom>
                <a:solidFill>
                  <a:srgbClr val="FF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41" name="グループ化 124"/>
                <p:cNvGrpSpPr/>
                <p:nvPr/>
              </p:nvGrpSpPr>
              <p:grpSpPr>
                <a:xfrm>
                  <a:off x="2335826" y="2996952"/>
                  <a:ext cx="263851" cy="661439"/>
                  <a:chOff x="2335826" y="2996952"/>
                  <a:chExt cx="263851" cy="661439"/>
                </a:xfrm>
              </p:grpSpPr>
              <p:pic>
                <p:nvPicPr>
                  <p:cNvPr id="128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2" name="グループ化 125"/>
                <p:cNvGrpSpPr/>
                <p:nvPr/>
              </p:nvGrpSpPr>
              <p:grpSpPr>
                <a:xfrm>
                  <a:off x="3388443" y="3002296"/>
                  <a:ext cx="263851" cy="661439"/>
                  <a:chOff x="2335826" y="2996952"/>
                  <a:chExt cx="263851" cy="661439"/>
                </a:xfrm>
              </p:grpSpPr>
              <p:pic>
                <p:nvPicPr>
                  <p:cNvPr id="127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3" name="グループ化 129"/>
                <p:cNvGrpSpPr/>
                <p:nvPr/>
              </p:nvGrpSpPr>
              <p:grpSpPr>
                <a:xfrm>
                  <a:off x="2857267" y="3002296"/>
                  <a:ext cx="263851" cy="661439"/>
                  <a:chOff x="2335826" y="2996952"/>
                  <a:chExt cx="263851" cy="661439"/>
                </a:xfrm>
              </p:grpSpPr>
              <p:pic>
                <p:nvPicPr>
                  <p:cNvPr id="12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4" name="グループ化 130"/>
                <p:cNvGrpSpPr/>
                <p:nvPr/>
              </p:nvGrpSpPr>
              <p:grpSpPr>
                <a:xfrm>
                  <a:off x="3130965" y="2996952"/>
                  <a:ext cx="263851" cy="661439"/>
                  <a:chOff x="2335826" y="2996952"/>
                  <a:chExt cx="263851" cy="661439"/>
                </a:xfrm>
              </p:grpSpPr>
              <p:pic>
                <p:nvPicPr>
                  <p:cNvPr id="12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5" name="グループ化 131"/>
                <p:cNvGrpSpPr/>
                <p:nvPr/>
              </p:nvGrpSpPr>
              <p:grpSpPr>
                <a:xfrm>
                  <a:off x="2599677" y="2993549"/>
                  <a:ext cx="263851" cy="661439"/>
                  <a:chOff x="2335826" y="2996952"/>
                  <a:chExt cx="263851" cy="661439"/>
                </a:xfrm>
              </p:grpSpPr>
              <p:pic>
                <p:nvPicPr>
                  <p:cNvPr id="126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6" name="グループ化 132"/>
                <p:cNvGrpSpPr/>
                <p:nvPr/>
              </p:nvGrpSpPr>
              <p:grpSpPr>
                <a:xfrm>
                  <a:off x="3645618" y="2996952"/>
                  <a:ext cx="263851" cy="661439"/>
                  <a:chOff x="2335826" y="2996952"/>
                  <a:chExt cx="263851" cy="661439"/>
                </a:xfrm>
              </p:grpSpPr>
              <p:pic>
                <p:nvPicPr>
                  <p:cNvPr id="125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7" name="グループ化 145"/>
                <p:cNvGrpSpPr/>
                <p:nvPr/>
              </p:nvGrpSpPr>
              <p:grpSpPr>
                <a:xfrm>
                  <a:off x="3916287" y="2988918"/>
                  <a:ext cx="263851" cy="661439"/>
                  <a:chOff x="2335826" y="2996952"/>
                  <a:chExt cx="263851" cy="661439"/>
                </a:xfrm>
              </p:grpSpPr>
              <p:pic>
                <p:nvPicPr>
                  <p:cNvPr id="124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4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grpSp>
            <p:nvGrpSpPr>
              <p:cNvPr id="1290" name="グループ化 230"/>
              <p:cNvGrpSpPr/>
              <p:nvPr/>
            </p:nvGrpSpPr>
            <p:grpSpPr>
              <a:xfrm>
                <a:off x="7700500" y="3100324"/>
                <a:ext cx="424615" cy="532038"/>
                <a:chOff x="4005570" y="3537066"/>
                <a:chExt cx="424615" cy="532038"/>
              </a:xfrm>
            </p:grpSpPr>
            <p:grpSp>
              <p:nvGrpSpPr>
                <p:cNvPr id="1291" name="グループ化 231"/>
                <p:cNvGrpSpPr/>
                <p:nvPr/>
              </p:nvGrpSpPr>
              <p:grpSpPr>
                <a:xfrm>
                  <a:off x="4005570" y="3537066"/>
                  <a:ext cx="420527" cy="206112"/>
                  <a:chOff x="4005570" y="3537066"/>
                  <a:chExt cx="420527" cy="206112"/>
                </a:xfrm>
              </p:grpSpPr>
              <p:cxnSp>
                <p:nvCxnSpPr>
                  <p:cNvPr id="1298" name="直線コネクタ 238"/>
                  <p:cNvCxnSpPr/>
                  <p:nvPr/>
                </p:nvCxnSpPr>
                <p:spPr>
                  <a:xfrm>
                    <a:off x="4005570" y="3657439"/>
                    <a:ext cx="196788" cy="0"/>
                  </a:xfrm>
                  <a:prstGeom prst="line">
                    <a:avLst/>
                  </a:prstGeom>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1299" name="テキスト ボックス 239"/>
                  <p:cNvSpPr txBox="1"/>
                  <p:nvPr/>
                </p:nvSpPr>
                <p:spPr>
                  <a:xfrm>
                    <a:off x="4138065" y="3537066"/>
                    <a:ext cx="288032" cy="206112"/>
                  </a:xfrm>
                  <a:prstGeom prst="rect">
                    <a:avLst/>
                  </a:prstGeom>
                  <a:no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1292" name="グループ化 232"/>
                <p:cNvGrpSpPr/>
                <p:nvPr/>
              </p:nvGrpSpPr>
              <p:grpSpPr>
                <a:xfrm>
                  <a:off x="4009658" y="3862992"/>
                  <a:ext cx="420527" cy="206112"/>
                  <a:chOff x="4295489" y="4054102"/>
                  <a:chExt cx="420527" cy="206112"/>
                </a:xfrm>
              </p:grpSpPr>
              <p:cxnSp>
                <p:nvCxnSpPr>
                  <p:cNvPr id="1296" name="直線コネクタ 236"/>
                  <p:cNvCxnSpPr/>
                  <p:nvPr/>
                </p:nvCxnSpPr>
                <p:spPr>
                  <a:xfrm>
                    <a:off x="4295489" y="4181060"/>
                    <a:ext cx="1967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7" name="テキスト ボックス 237"/>
                  <p:cNvSpPr txBox="1"/>
                  <p:nvPr/>
                </p:nvSpPr>
                <p:spPr>
                  <a:xfrm>
                    <a:off x="4427984" y="4054102"/>
                    <a:ext cx="288032" cy="206112"/>
                  </a:xfrm>
                  <a:prstGeom prst="rect">
                    <a:avLst/>
                  </a:prstGeom>
                  <a:no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1293" name="グループ化 233"/>
                <p:cNvGrpSpPr/>
                <p:nvPr/>
              </p:nvGrpSpPr>
              <p:grpSpPr>
                <a:xfrm>
                  <a:off x="4005570" y="3691140"/>
                  <a:ext cx="420527" cy="206112"/>
                  <a:chOff x="4295489" y="4344640"/>
                  <a:chExt cx="420527" cy="206112"/>
                </a:xfrm>
              </p:grpSpPr>
              <p:cxnSp>
                <p:nvCxnSpPr>
                  <p:cNvPr id="1294" name="直線コネクタ 234"/>
                  <p:cNvCxnSpPr/>
                  <p:nvPr/>
                </p:nvCxnSpPr>
                <p:spPr>
                  <a:xfrm>
                    <a:off x="4295489" y="4462003"/>
                    <a:ext cx="196788"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95" name="テキスト ボックス 235"/>
                  <p:cNvSpPr txBox="1"/>
                  <p:nvPr/>
                </p:nvSpPr>
                <p:spPr>
                  <a:xfrm>
                    <a:off x="4427984" y="4344640"/>
                    <a:ext cx="288032" cy="206112"/>
                  </a:xfrm>
                  <a:prstGeom prst="rect">
                    <a:avLst/>
                  </a:prstGeom>
                  <a:no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1300" name="左大かっこ 252"/>
              <p:cNvSpPr>
                <a:spLocks noChangeAspect="1"/>
              </p:cNvSpPr>
              <p:nvPr/>
            </p:nvSpPr>
            <p:spPr>
              <a:xfrm>
                <a:off x="5512281" y="3175743"/>
                <a:ext cx="54113" cy="209801"/>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1" name="左大かっこ 253"/>
              <p:cNvSpPr>
                <a:spLocks noChangeAspect="1"/>
              </p:cNvSpPr>
              <p:nvPr/>
            </p:nvSpPr>
            <p:spPr>
              <a:xfrm>
                <a:off x="5512738" y="3405753"/>
                <a:ext cx="45719" cy="737644"/>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2" name="テキスト ボックス 254"/>
              <p:cNvSpPr txBox="1"/>
              <p:nvPr/>
            </p:nvSpPr>
            <p:spPr>
              <a:xfrm>
                <a:off x="4838516" y="3187281"/>
                <a:ext cx="627434" cy="187374"/>
              </a:xfrm>
              <a:prstGeom prst="rect">
                <a:avLst/>
              </a:prstGeom>
              <a:noFill/>
            </p:spPr>
            <p:txBody>
              <a:bodyPr wrap="square" rtlCol="0">
                <a:spAutoFit/>
              </a:bodyPr>
              <a:lstStyle/>
              <a:p>
                <a:pPr algn="ctr"/>
                <a:r>
                  <a:rPr lang="zh-TW" altLang="en-US" sz="900" dirty="0">
                    <a:solidFill>
                      <a:srgbClr val="646569"/>
                    </a:solidFill>
                    <a:latin typeface="Arial"/>
                    <a:cs typeface="Arial"/>
                  </a:rPr>
                  <a:t>精華液</a:t>
                </a:r>
                <a:endParaRPr lang="ja-JP" altLang="en-US" sz="900" dirty="0">
                  <a:solidFill>
                    <a:srgbClr val="646569"/>
                  </a:solidFill>
                  <a:latin typeface="Arial"/>
                  <a:cs typeface="Arial"/>
                </a:endParaRPr>
              </a:p>
            </p:txBody>
          </p:sp>
          <p:sp>
            <p:nvSpPr>
              <p:cNvPr id="1303" name="テキスト ボックス 255"/>
              <p:cNvSpPr txBox="1"/>
              <p:nvPr/>
            </p:nvSpPr>
            <p:spPr>
              <a:xfrm>
                <a:off x="4917738" y="3643309"/>
                <a:ext cx="522401" cy="187374"/>
              </a:xfrm>
              <a:prstGeom prst="rect">
                <a:avLst/>
              </a:prstGeom>
              <a:noFill/>
            </p:spPr>
            <p:txBody>
              <a:bodyPr wrap="square" rtlCol="0">
                <a:spAutoFit/>
              </a:bodyPr>
              <a:lstStyle/>
              <a:p>
                <a:pPr algn="ctr"/>
                <a:r>
                  <a:rPr lang="zh-TW" altLang="en-US" sz="900" dirty="0">
                    <a:solidFill>
                      <a:srgbClr val="646569"/>
                    </a:solidFill>
                    <a:latin typeface="Arial"/>
                    <a:cs typeface="Arial"/>
                  </a:rPr>
                  <a:t>角質層</a:t>
                </a:r>
                <a:endParaRPr lang="ja-JP" altLang="en-US" sz="900" dirty="0">
                  <a:solidFill>
                    <a:srgbClr val="646569"/>
                  </a:solidFill>
                  <a:latin typeface="Arial"/>
                  <a:cs typeface="Arial"/>
                </a:endParaRPr>
              </a:p>
            </p:txBody>
          </p:sp>
          <p:sp>
            <p:nvSpPr>
              <p:cNvPr id="1306" name="円/楕円 13"/>
              <p:cNvSpPr/>
              <p:nvPr/>
            </p:nvSpPr>
            <p:spPr>
              <a:xfrm>
                <a:off x="5766051" y="3280638"/>
                <a:ext cx="427375" cy="104901"/>
              </a:xfrm>
              <a:prstGeom prst="ellipse">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7" name="円/楕円 261"/>
              <p:cNvSpPr>
                <a:spLocks noChangeAspect="1"/>
              </p:cNvSpPr>
              <p:nvPr/>
            </p:nvSpPr>
            <p:spPr>
              <a:xfrm>
                <a:off x="5890213" y="330724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8" name="円/楕円 262"/>
              <p:cNvSpPr>
                <a:spLocks noChangeAspect="1"/>
              </p:cNvSpPr>
              <p:nvPr/>
            </p:nvSpPr>
            <p:spPr>
              <a:xfrm>
                <a:off x="6007845" y="3313872"/>
                <a:ext cx="45719" cy="45719"/>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9" name="角丸四角形 14"/>
              <p:cNvSpPr/>
              <p:nvPr/>
            </p:nvSpPr>
            <p:spPr>
              <a:xfrm>
                <a:off x="7092097" y="3265339"/>
                <a:ext cx="201572" cy="119616"/>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0" name="円/楕円 263"/>
              <p:cNvSpPr>
                <a:spLocks noChangeAspect="1"/>
              </p:cNvSpPr>
              <p:nvPr/>
            </p:nvSpPr>
            <p:spPr>
              <a:xfrm>
                <a:off x="6968165" y="3271663"/>
                <a:ext cx="122850" cy="122851"/>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1" name="角丸四角形 264"/>
              <p:cNvSpPr/>
              <p:nvPr/>
            </p:nvSpPr>
            <p:spPr>
              <a:xfrm>
                <a:off x="6303017" y="3272383"/>
                <a:ext cx="378224" cy="119616"/>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2" name="円/楕円 265"/>
              <p:cNvSpPr>
                <a:spLocks noChangeAspect="1"/>
              </p:cNvSpPr>
              <p:nvPr/>
            </p:nvSpPr>
            <p:spPr>
              <a:xfrm>
                <a:off x="6492129" y="329708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3" name="円/楕円 266"/>
              <p:cNvSpPr/>
              <p:nvPr/>
            </p:nvSpPr>
            <p:spPr>
              <a:xfrm>
                <a:off x="6016925" y="3195649"/>
                <a:ext cx="339885" cy="9453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4" name="円/楕円 267"/>
              <p:cNvSpPr>
                <a:spLocks noChangeAspect="1"/>
              </p:cNvSpPr>
              <p:nvPr/>
            </p:nvSpPr>
            <p:spPr>
              <a:xfrm>
                <a:off x="7052269" y="320690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5" name="角丸四角形 268"/>
              <p:cNvSpPr/>
              <p:nvPr/>
            </p:nvSpPr>
            <p:spPr>
              <a:xfrm>
                <a:off x="6376957" y="3201186"/>
                <a:ext cx="201572" cy="58997"/>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6" name="円/楕円 270"/>
              <p:cNvSpPr>
                <a:spLocks noChangeAspect="1"/>
              </p:cNvSpPr>
              <p:nvPr/>
            </p:nvSpPr>
            <p:spPr>
              <a:xfrm>
                <a:off x="5932775" y="319910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7" name="円/楕円 271"/>
              <p:cNvSpPr>
                <a:spLocks noChangeAspect="1"/>
              </p:cNvSpPr>
              <p:nvPr/>
            </p:nvSpPr>
            <p:spPr>
              <a:xfrm>
                <a:off x="7137077" y="3194677"/>
                <a:ext cx="72008" cy="72008"/>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8" name="角丸四角形 272"/>
              <p:cNvSpPr/>
              <p:nvPr/>
            </p:nvSpPr>
            <p:spPr>
              <a:xfrm rot="1146091">
                <a:off x="6617637" y="3243971"/>
                <a:ext cx="272494" cy="6550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9" name="角丸四角形 273"/>
              <p:cNvSpPr/>
              <p:nvPr/>
            </p:nvSpPr>
            <p:spPr>
              <a:xfrm>
                <a:off x="5598224" y="3191719"/>
                <a:ext cx="300281" cy="87579"/>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0" name="円/楕円 274"/>
              <p:cNvSpPr>
                <a:spLocks noChangeAspect="1"/>
              </p:cNvSpPr>
              <p:nvPr/>
            </p:nvSpPr>
            <p:spPr>
              <a:xfrm>
                <a:off x="5608154" y="3290179"/>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1" name="円/楕円 275"/>
              <p:cNvSpPr>
                <a:spLocks noChangeAspect="1"/>
              </p:cNvSpPr>
              <p:nvPr/>
            </p:nvSpPr>
            <p:spPr>
              <a:xfrm>
                <a:off x="5688408"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2" name="円/楕円 276"/>
              <p:cNvSpPr>
                <a:spLocks noChangeAspect="1"/>
              </p:cNvSpPr>
              <p:nvPr/>
            </p:nvSpPr>
            <p:spPr>
              <a:xfrm>
                <a:off x="6226006" y="329886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3" name="円/楕円 277"/>
              <p:cNvSpPr>
                <a:spLocks noChangeAspect="1"/>
              </p:cNvSpPr>
              <p:nvPr/>
            </p:nvSpPr>
            <p:spPr>
              <a:xfrm>
                <a:off x="6689285" y="3313705"/>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4" name="角丸四角形 278"/>
              <p:cNvSpPr/>
              <p:nvPr/>
            </p:nvSpPr>
            <p:spPr>
              <a:xfrm rot="18754188">
                <a:off x="7337325" y="3297576"/>
                <a:ext cx="153223" cy="4834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5" name="円/楕円 279"/>
              <p:cNvSpPr>
                <a:spLocks noChangeAspect="1"/>
              </p:cNvSpPr>
              <p:nvPr/>
            </p:nvSpPr>
            <p:spPr>
              <a:xfrm>
                <a:off x="6865859" y="3202857"/>
                <a:ext cx="96396" cy="9639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6" name="円/楕円 280"/>
              <p:cNvSpPr>
                <a:spLocks noChangeAspect="1"/>
              </p:cNvSpPr>
              <p:nvPr/>
            </p:nvSpPr>
            <p:spPr>
              <a:xfrm>
                <a:off x="6886625"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7" name="円/楕円 281"/>
              <p:cNvSpPr>
                <a:spLocks noChangeAspect="1"/>
              </p:cNvSpPr>
              <p:nvPr/>
            </p:nvSpPr>
            <p:spPr>
              <a:xfrm>
                <a:off x="7371502" y="31946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8" name="円/楕円 283"/>
              <p:cNvSpPr>
                <a:spLocks noChangeAspect="1"/>
              </p:cNvSpPr>
              <p:nvPr/>
            </p:nvSpPr>
            <p:spPr>
              <a:xfrm>
                <a:off x="7276677" y="319208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335" name="グループ化 12"/>
              <p:cNvGrpSpPr/>
              <p:nvPr/>
            </p:nvGrpSpPr>
            <p:grpSpPr>
              <a:xfrm>
                <a:off x="6962255" y="3376335"/>
                <a:ext cx="144016" cy="291531"/>
                <a:chOff x="467544" y="4021727"/>
                <a:chExt cx="144016" cy="344484"/>
              </a:xfrm>
            </p:grpSpPr>
            <p:sp>
              <p:nvSpPr>
                <p:cNvPr id="1336" name="下矢印 316"/>
                <p:cNvSpPr/>
                <p:nvPr/>
              </p:nvSpPr>
              <p:spPr>
                <a:xfrm>
                  <a:off x="467544" y="4255682"/>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7" name="正方形/長方形 317"/>
                <p:cNvSpPr/>
                <p:nvPr/>
              </p:nvSpPr>
              <p:spPr>
                <a:xfrm>
                  <a:off x="503350" y="4188380"/>
                  <a:ext cx="72008" cy="767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8" name="正方形/長方形 318"/>
                <p:cNvSpPr/>
                <p:nvPr/>
              </p:nvSpPr>
              <p:spPr>
                <a:xfrm>
                  <a:off x="503548" y="4113595"/>
                  <a:ext cx="71810" cy="834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9" name="正方形/長方形 319"/>
                <p:cNvSpPr/>
                <p:nvPr/>
              </p:nvSpPr>
              <p:spPr>
                <a:xfrm>
                  <a:off x="503350" y="4021727"/>
                  <a:ext cx="72008" cy="97179"/>
                </a:xfrm>
                <a:prstGeom prst="rect">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0" name="グループ化 18"/>
              <p:cNvGrpSpPr/>
              <p:nvPr/>
            </p:nvGrpSpPr>
            <p:grpSpPr>
              <a:xfrm>
                <a:off x="6473251" y="3374706"/>
                <a:ext cx="103137" cy="147357"/>
                <a:chOff x="4954554" y="2620311"/>
                <a:chExt cx="144016" cy="147357"/>
              </a:xfrm>
            </p:grpSpPr>
            <p:sp>
              <p:nvSpPr>
                <p:cNvPr id="1341" name="下矢印 322"/>
                <p:cNvSpPr/>
                <p:nvPr/>
              </p:nvSpPr>
              <p:spPr>
                <a:xfrm>
                  <a:off x="4954554" y="2708920"/>
                  <a:ext cx="144016" cy="58748"/>
                </a:xfrm>
                <a:prstGeom prst="downArrow">
                  <a:avLst>
                    <a:gd name="adj1" fmla="val 50000"/>
                    <a:gd name="adj2" fmla="val 47135"/>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2" name="正方形/長方形 324"/>
                <p:cNvSpPr/>
                <p:nvPr/>
              </p:nvSpPr>
              <p:spPr>
                <a:xfrm>
                  <a:off x="4987748" y="2657939"/>
                  <a:ext cx="79203" cy="635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3" name="正方形/長方形 325"/>
                <p:cNvSpPr/>
                <p:nvPr/>
              </p:nvSpPr>
              <p:spPr>
                <a:xfrm>
                  <a:off x="4987748" y="2620311"/>
                  <a:ext cx="79203" cy="45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4" name="グループ化 332"/>
              <p:cNvGrpSpPr/>
              <p:nvPr/>
            </p:nvGrpSpPr>
            <p:grpSpPr>
              <a:xfrm>
                <a:off x="5866750" y="3374710"/>
                <a:ext cx="234914" cy="381505"/>
                <a:chOff x="3563190" y="1681257"/>
                <a:chExt cx="144016" cy="332738"/>
              </a:xfrm>
            </p:grpSpPr>
            <p:sp>
              <p:nvSpPr>
                <p:cNvPr id="1345" name="下矢印 333"/>
                <p:cNvSpPr/>
                <p:nvPr/>
              </p:nvSpPr>
              <p:spPr>
                <a:xfrm>
                  <a:off x="3563190" y="1903466"/>
                  <a:ext cx="144016" cy="110529"/>
                </a:xfrm>
                <a:prstGeom prst="downArrow">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6" name="正方形/長方形 334"/>
                <p:cNvSpPr/>
                <p:nvPr/>
              </p:nvSpPr>
              <p:spPr>
                <a:xfrm>
                  <a:off x="3599194" y="1845636"/>
                  <a:ext cx="72008" cy="72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7" name="正方形/長方形 335"/>
                <p:cNvSpPr/>
                <p:nvPr/>
              </p:nvSpPr>
              <p:spPr>
                <a:xfrm>
                  <a:off x="3599194" y="1737048"/>
                  <a:ext cx="72008" cy="122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8" name="正方形/長方形 336"/>
                <p:cNvSpPr/>
                <p:nvPr/>
              </p:nvSpPr>
              <p:spPr>
                <a:xfrm>
                  <a:off x="3599194" y="1681257"/>
                  <a:ext cx="72007" cy="557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sp>
            <p:nvSpPr>
              <p:cNvPr id="1361" name="円/楕円 350"/>
              <p:cNvSpPr>
                <a:spLocks noChangeAspect="1"/>
              </p:cNvSpPr>
              <p:nvPr/>
            </p:nvSpPr>
            <p:spPr>
              <a:xfrm>
                <a:off x="6487952" y="353132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2" name="円/楕円 351"/>
              <p:cNvSpPr>
                <a:spLocks noChangeAspect="1"/>
              </p:cNvSpPr>
              <p:nvPr/>
            </p:nvSpPr>
            <p:spPr>
              <a:xfrm>
                <a:off x="6993586" y="3700690"/>
                <a:ext cx="72008" cy="7200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3" name="円/楕円 352"/>
              <p:cNvSpPr>
                <a:spLocks noChangeAspect="1"/>
              </p:cNvSpPr>
              <p:nvPr/>
            </p:nvSpPr>
            <p:spPr>
              <a:xfrm>
                <a:off x="5953513" y="37770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70" name="正方形/長方形 229"/>
              <p:cNvSpPr/>
              <p:nvPr/>
            </p:nvSpPr>
            <p:spPr>
              <a:xfrm>
                <a:off x="5925484" y="3447703"/>
                <a:ext cx="128077" cy="131487"/>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71" name="正方形/長方形 240"/>
              <p:cNvSpPr/>
              <p:nvPr/>
            </p:nvSpPr>
            <p:spPr>
              <a:xfrm>
                <a:off x="6998259" y="3510970"/>
                <a:ext cx="90014" cy="71384"/>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8</a:t>
            </a:fld>
            <a:endParaRPr lang="en-US" dirty="0"/>
          </a:p>
        </p:txBody>
      </p:sp>
      <p:sp>
        <p:nvSpPr>
          <p:cNvPr id="231" name="TextBox 230"/>
          <p:cNvSpPr txBox="1"/>
          <p:nvPr/>
        </p:nvSpPr>
        <p:spPr>
          <a:xfrm>
            <a:off x="228620" y="712757"/>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AGELOC ME</a:t>
            </a:r>
            <a:r>
              <a:rPr lang="zh-TW" altLang="en-US" sz="1100" dirty="0">
                <a:solidFill>
                  <a:srgbClr val="7F7F7F"/>
                </a:solidFill>
                <a:latin typeface="Arial"/>
                <a:cs typeface="Arial"/>
              </a:rPr>
              <a:t>裝置的</a:t>
            </a:r>
            <a:r>
              <a:rPr lang="en-US" sz="1100" dirty="0">
                <a:solidFill>
                  <a:srgbClr val="7F7F7F"/>
                </a:solidFill>
                <a:latin typeface="Arial"/>
                <a:cs typeface="Arial"/>
              </a:rPr>
              <a:t>AGELOC ME</a:t>
            </a:r>
            <a:r>
              <a:rPr lang="zh-TW" altLang="en-US" sz="1100" dirty="0">
                <a:solidFill>
                  <a:srgbClr val="7F7F7F"/>
                </a:solidFill>
                <a:latin typeface="Arial"/>
                <a:cs typeface="Arial"/>
              </a:rPr>
              <a:t>微層技術</a:t>
            </a:r>
            <a:r>
              <a:rPr lang="en-US" sz="1100" dirty="0">
                <a:solidFill>
                  <a:srgbClr val="7F7F7F"/>
                </a:solidFill>
                <a:latin typeface="Arial"/>
                <a:cs typeface="Arial"/>
              </a:rPr>
              <a:t>™</a:t>
            </a:r>
          </a:p>
        </p:txBody>
      </p:sp>
      <p:sp>
        <p:nvSpPr>
          <p:cNvPr id="2" name="TextBox 1"/>
          <p:cNvSpPr txBox="1"/>
          <p:nvPr/>
        </p:nvSpPr>
        <p:spPr>
          <a:xfrm>
            <a:off x="393720" y="2331624"/>
            <a:ext cx="5693699" cy="594009"/>
          </a:xfrm>
          <a:prstGeom prst="rect">
            <a:avLst/>
          </a:prstGeom>
          <a:noFill/>
        </p:spPr>
        <p:txBody>
          <a:bodyPr wrap="square" rtlCol="0">
            <a:spAutoFit/>
          </a:bodyPr>
          <a:lstStyle/>
          <a:p>
            <a:pPr>
              <a:lnSpc>
                <a:spcPct val="90000"/>
              </a:lnSpc>
            </a:pPr>
            <a:r>
              <a:rPr lang="zh-TW" altLang="en-US" sz="1200" dirty="0">
                <a:solidFill>
                  <a:srgbClr val="7F7F7F"/>
                </a:solidFill>
                <a:latin typeface="Arial"/>
                <a:cs typeface="Arial"/>
              </a:rPr>
              <a:t>此圖表顯示不同的精華液，在使用微層技術時可以均勻分配，因此三種精華皆保持活躍性能。</a:t>
            </a:r>
            <a:endParaRPr lang="en-US" altLang="ja-JP" sz="1200" dirty="0">
              <a:solidFill>
                <a:srgbClr val="7F7F7F"/>
              </a:solidFill>
              <a:latin typeface="Arial"/>
              <a:cs typeface="Arial"/>
            </a:endParaRPr>
          </a:p>
          <a:p>
            <a:pPr>
              <a:lnSpc>
                <a:spcPct val="90000"/>
              </a:lnSpc>
            </a:pPr>
            <a:endParaRPr lang="en-US" altLang="ja-JP" sz="1200" dirty="0">
              <a:solidFill>
                <a:srgbClr val="7F7F7F"/>
              </a:solidFill>
              <a:latin typeface="Arial"/>
              <a:cs typeface="Arial"/>
            </a:endParaRPr>
          </a:p>
        </p:txBody>
      </p:sp>
      <p:sp>
        <p:nvSpPr>
          <p:cNvPr id="233" name="TextBox 232"/>
          <p:cNvSpPr txBox="1"/>
          <p:nvPr/>
        </p:nvSpPr>
        <p:spPr>
          <a:xfrm>
            <a:off x="251498" y="2822490"/>
            <a:ext cx="5693699" cy="301175"/>
          </a:xfrm>
          <a:prstGeom prst="rect">
            <a:avLst/>
          </a:prstGeom>
          <a:noFill/>
        </p:spPr>
        <p:txBody>
          <a:bodyPr wrap="square" lIns="130622" tIns="65311" rIns="130622" bIns="65311" rtlCol="0">
            <a:spAutoFit/>
          </a:bodyPr>
          <a:lstStyle/>
          <a:p>
            <a:pPr algn="l"/>
            <a:r>
              <a:rPr lang="zh-TW" altLang="en-US" sz="1100" dirty="0">
                <a:solidFill>
                  <a:srgbClr val="7F7F7F"/>
                </a:solidFill>
                <a:latin typeface="Arial"/>
                <a:cs typeface="Arial"/>
              </a:rPr>
              <a:t>沒有</a:t>
            </a:r>
            <a:r>
              <a:rPr lang="zh-TW" altLang="zh-TW" sz="1100" dirty="0">
                <a:solidFill>
                  <a:srgbClr val="7F7F7F"/>
                </a:solidFill>
                <a:latin typeface="Arial"/>
                <a:cs typeface="Arial"/>
              </a:rPr>
              <a:t>A</a:t>
            </a:r>
            <a:r>
              <a:rPr lang="en-US" altLang="zh-TW" sz="1100" dirty="0">
                <a:solidFill>
                  <a:srgbClr val="7F7F7F"/>
                </a:solidFill>
                <a:latin typeface="Arial"/>
                <a:cs typeface="Arial"/>
              </a:rPr>
              <a:t>GELOC</a:t>
            </a:r>
            <a:r>
              <a:rPr lang="zh-TW" altLang="en-US" sz="1100" dirty="0">
                <a:solidFill>
                  <a:srgbClr val="7F7F7F"/>
                </a:solidFill>
                <a:latin typeface="Arial"/>
                <a:cs typeface="Arial"/>
              </a:rPr>
              <a:t> </a:t>
            </a:r>
            <a:r>
              <a:rPr lang="en-US" altLang="zh-TW" sz="1100" dirty="0">
                <a:solidFill>
                  <a:srgbClr val="7F7F7F"/>
                </a:solidFill>
                <a:latin typeface="Arial"/>
                <a:cs typeface="Arial"/>
              </a:rPr>
              <a:t>ME</a:t>
            </a:r>
            <a:r>
              <a:rPr lang="zh-TW" altLang="en-US" sz="1100" dirty="0">
                <a:solidFill>
                  <a:srgbClr val="7F7F7F"/>
                </a:solidFill>
                <a:latin typeface="Arial"/>
                <a:cs typeface="Arial"/>
              </a:rPr>
              <a:t>裝置，使用手動混合</a:t>
            </a:r>
            <a:endParaRPr lang="en-US" sz="1100" dirty="0">
              <a:solidFill>
                <a:srgbClr val="7F7F7F"/>
              </a:solidFill>
              <a:latin typeface="Arial"/>
              <a:cs typeface="Arial"/>
            </a:endParaRPr>
          </a:p>
        </p:txBody>
      </p:sp>
      <p:sp>
        <p:nvSpPr>
          <p:cNvPr id="234" name="Title 1"/>
          <p:cNvSpPr>
            <a:spLocks noGrp="1"/>
          </p:cNvSpPr>
          <p:nvPr>
            <p:ph type="title"/>
          </p:nvPr>
        </p:nvSpPr>
        <p:spPr>
          <a:xfrm>
            <a:off x="357092" y="104775"/>
            <a:ext cx="8229600" cy="557182"/>
          </a:xfrm>
        </p:spPr>
        <p:txBody>
          <a:bodyPr/>
          <a:lstStyle/>
          <a:p>
            <a:r>
              <a:rPr lang="zh-TW" altLang="en-US" sz="1600" dirty="0">
                <a:solidFill>
                  <a:srgbClr val="00A8CC"/>
                </a:solidFill>
              </a:rPr>
              <a:t>結果：使肌膚能多三倍的滲透及吸收力，且有更多活性物質均勻地分佈進肌膚裡－來獲得更好的結果</a:t>
            </a:r>
            <a:br>
              <a:rPr lang="en-US" sz="1600" dirty="0"/>
            </a:br>
            <a:endParaRPr lang="en-US" sz="1600" dirty="0">
              <a:solidFill>
                <a:schemeClr val="tx1">
                  <a:lumMod val="50000"/>
                  <a:lumOff val="50000"/>
                </a:schemeClr>
              </a:solidFill>
            </a:endParaRPr>
          </a:p>
        </p:txBody>
      </p:sp>
      <p:sp>
        <p:nvSpPr>
          <p:cNvPr id="235" name="Content Placeholder 2"/>
          <p:cNvSpPr txBox="1">
            <a:spLocks/>
          </p:cNvSpPr>
          <p:nvPr/>
        </p:nvSpPr>
        <p:spPr>
          <a:xfrm>
            <a:off x="6265225" y="1484685"/>
            <a:ext cx="2701229" cy="2636355"/>
          </a:xfrm>
          <a:prstGeom prst="rect">
            <a:avLst/>
          </a:prstGeom>
        </p:spPr>
        <p:txBody>
          <a:bodyPr>
            <a:normAutofit/>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ja-JP" sz="1200" dirty="0">
                <a:solidFill>
                  <a:srgbClr val="7F7F7F"/>
                </a:solidFill>
              </a:rPr>
              <a:t>*</a:t>
            </a:r>
            <a:r>
              <a:rPr lang="zh-TW" altLang="en-US" sz="1200" dirty="0">
                <a:solidFill>
                  <a:srgbClr val="7F7F7F"/>
                </a:solidFill>
              </a:rPr>
              <a:t>使用</a:t>
            </a:r>
            <a:r>
              <a:rPr lang="en-US" altLang="zh-TW" sz="1200" dirty="0" err="1">
                <a:solidFill>
                  <a:srgbClr val="7F7F7F"/>
                </a:solidFill>
              </a:rPr>
              <a:t>ageLOC</a:t>
            </a:r>
            <a:r>
              <a:rPr lang="zh-TW" altLang="en-US" sz="1200" dirty="0">
                <a:solidFill>
                  <a:srgbClr val="7F7F7F"/>
                </a:solidFill>
              </a:rPr>
              <a:t> </a:t>
            </a:r>
            <a:r>
              <a:rPr lang="en-US" altLang="zh-TW" sz="1200" dirty="0">
                <a:solidFill>
                  <a:srgbClr val="7F7F7F"/>
                </a:solidFill>
              </a:rPr>
              <a:t>Me</a:t>
            </a:r>
            <a:r>
              <a:rPr lang="zh-TW" altLang="en-US" sz="1200" dirty="0">
                <a:solidFill>
                  <a:srgbClr val="7F7F7F"/>
                </a:solidFill>
              </a:rPr>
              <a:t>裝置混合三種精華液（</a:t>
            </a:r>
            <a:r>
              <a:rPr lang="en-US" altLang="zh-TW" sz="1200" dirty="0" err="1">
                <a:solidFill>
                  <a:srgbClr val="7F7F7F"/>
                </a:solidFill>
              </a:rPr>
              <a:t>ageLOC</a:t>
            </a:r>
            <a:r>
              <a:rPr lang="zh-TW" altLang="en-US" sz="1200" dirty="0">
                <a:solidFill>
                  <a:srgbClr val="7F7F7F"/>
                </a:solidFill>
              </a:rPr>
              <a:t> </a:t>
            </a:r>
            <a:r>
              <a:rPr lang="en-US" altLang="zh-TW" sz="1200" dirty="0">
                <a:solidFill>
                  <a:srgbClr val="7F7F7F"/>
                </a:solidFill>
              </a:rPr>
              <a:t>Me</a:t>
            </a:r>
            <a:r>
              <a:rPr lang="zh-TW" altLang="en-US" sz="1200" dirty="0">
                <a:solidFill>
                  <a:srgbClr val="7F7F7F"/>
                </a:solidFill>
              </a:rPr>
              <a:t>微層技術），比起手動混合，可更有效改善肌膚的吸收力。</a:t>
            </a:r>
            <a:br>
              <a:rPr lang="en-US" altLang="zh-TW" sz="1200" dirty="0">
                <a:solidFill>
                  <a:srgbClr val="7F7F7F"/>
                </a:solidFill>
              </a:rPr>
            </a:br>
            <a:r>
              <a:rPr lang="en-US" altLang="ja-JP" sz="1200" dirty="0">
                <a:solidFill>
                  <a:srgbClr val="7F7F7F"/>
                </a:solidFill>
              </a:rPr>
              <a:t>*</a:t>
            </a:r>
            <a:r>
              <a:rPr lang="zh-TW" altLang="en-US" sz="1200" dirty="0">
                <a:solidFill>
                  <a:srgbClr val="7F7F7F"/>
                </a:solidFill>
              </a:rPr>
              <a:t>以角質層來比較「肌膚吸收力」</a:t>
            </a:r>
            <a:endParaRPr lang="en-US" altLang="ja-JP" sz="1200" dirty="0">
              <a:solidFill>
                <a:srgbClr val="7F7F7F"/>
              </a:solidFill>
            </a:endParaRPr>
          </a:p>
          <a:p>
            <a:pPr marL="0" indent="0">
              <a:buNone/>
            </a:pPr>
            <a:r>
              <a:rPr lang="en-US" altLang="ja-JP" sz="1200" dirty="0">
                <a:solidFill>
                  <a:srgbClr val="7F7F7F"/>
                </a:solidFill>
              </a:rPr>
              <a:t>* </a:t>
            </a:r>
            <a:r>
              <a:rPr lang="zh-TW" altLang="en-US" sz="1200" dirty="0">
                <a:solidFill>
                  <a:srgbClr val="7F7F7F"/>
                </a:solidFill>
              </a:rPr>
              <a:t>三倍是通過以裝置混合（微層技術）與手動混合的平均數據點來計算。</a:t>
            </a:r>
            <a:br>
              <a:rPr lang="en-US" altLang="zh-TW" sz="1200" dirty="0">
                <a:solidFill>
                  <a:srgbClr val="7F7F7F"/>
                </a:solidFill>
              </a:rPr>
            </a:br>
            <a:endParaRPr lang="en-US" sz="1200" dirty="0">
              <a:solidFill>
                <a:srgbClr val="7F7F7F"/>
              </a:solidFill>
            </a:endParaRPr>
          </a:p>
        </p:txBody>
      </p:sp>
      <p:sp>
        <p:nvSpPr>
          <p:cNvPr id="8" name="TextBox 7"/>
          <p:cNvSpPr txBox="1"/>
          <p:nvPr/>
        </p:nvSpPr>
        <p:spPr>
          <a:xfrm>
            <a:off x="4614332" y="1279458"/>
            <a:ext cx="1574687" cy="923330"/>
          </a:xfrm>
          <a:prstGeom prst="rect">
            <a:avLst/>
          </a:prstGeom>
          <a:noFill/>
        </p:spPr>
        <p:txBody>
          <a:bodyPr wrap="square" rtlCol="0">
            <a:spAutoFit/>
          </a:bodyPr>
          <a:lstStyle/>
          <a:p>
            <a:r>
              <a:rPr lang="zh-TW" altLang="en-US" sz="1200" dirty="0">
                <a:solidFill>
                  <a:schemeClr val="tx1">
                    <a:lumMod val="50000"/>
                    <a:lumOff val="50000"/>
                  </a:schemeClr>
                </a:solidFill>
                <a:latin typeface="Arial"/>
                <a:cs typeface="Arial"/>
              </a:rPr>
              <a:t>此圖為皮膚的橫剖面圖（角質層）</a:t>
            </a:r>
            <a:endParaRPr lang="en-US" sz="1200" dirty="0"/>
          </a:p>
          <a:p>
            <a:endParaRPr lang="en-US" sz="1200" dirty="0">
              <a:solidFill>
                <a:schemeClr val="tx1">
                  <a:lumMod val="50000"/>
                  <a:lumOff val="50000"/>
                </a:schemeClr>
              </a:solidFill>
              <a:latin typeface="Arial"/>
              <a:cs typeface="Arial"/>
            </a:endParaRPr>
          </a:p>
          <a:p>
            <a:endParaRPr lang="en-US" dirty="0"/>
          </a:p>
        </p:txBody>
      </p:sp>
      <p:sp>
        <p:nvSpPr>
          <p:cNvPr id="237" name="TextBox 236"/>
          <p:cNvSpPr txBox="1"/>
          <p:nvPr/>
        </p:nvSpPr>
        <p:spPr>
          <a:xfrm>
            <a:off x="4614333" y="3283727"/>
            <a:ext cx="1574686" cy="923330"/>
          </a:xfrm>
          <a:prstGeom prst="rect">
            <a:avLst/>
          </a:prstGeom>
          <a:noFill/>
        </p:spPr>
        <p:txBody>
          <a:bodyPr wrap="square" rtlCol="0">
            <a:spAutoFit/>
          </a:bodyPr>
          <a:lstStyle/>
          <a:p>
            <a:r>
              <a:rPr lang="zh-TW" altLang="en-US" sz="1200" dirty="0">
                <a:solidFill>
                  <a:schemeClr val="tx1">
                    <a:lumMod val="50000"/>
                    <a:lumOff val="50000"/>
                  </a:schemeClr>
                </a:solidFill>
                <a:latin typeface="Arial"/>
                <a:cs typeface="Arial"/>
              </a:rPr>
              <a:t>此圖為皮膚的橫剖面圖（角質層）</a:t>
            </a:r>
            <a:endParaRPr lang="en-US" sz="1200" dirty="0"/>
          </a:p>
          <a:p>
            <a:endParaRPr lang="en-US" sz="1200" dirty="0">
              <a:solidFill>
                <a:schemeClr val="tx1">
                  <a:lumMod val="50000"/>
                  <a:lumOff val="50000"/>
                </a:schemeClr>
              </a:solidFill>
              <a:latin typeface="Arial"/>
              <a:cs typeface="Arial"/>
            </a:endParaRPr>
          </a:p>
          <a:p>
            <a:endParaRPr lang="en-US" dirty="0"/>
          </a:p>
        </p:txBody>
      </p:sp>
      <p:grpSp>
        <p:nvGrpSpPr>
          <p:cNvPr id="232" name="Group 231"/>
          <p:cNvGrpSpPr/>
          <p:nvPr/>
        </p:nvGrpSpPr>
        <p:grpSpPr>
          <a:xfrm>
            <a:off x="410070" y="1090263"/>
            <a:ext cx="4004275" cy="1258885"/>
            <a:chOff x="859124" y="3105888"/>
            <a:chExt cx="3296975" cy="1036519"/>
          </a:xfrm>
          <a:solidFill>
            <a:schemeClr val="bg1"/>
          </a:solidFill>
        </p:grpSpPr>
        <p:sp>
          <p:nvSpPr>
            <p:cNvPr id="236" name="角丸四角形 11"/>
            <p:cNvSpPr/>
            <p:nvPr/>
          </p:nvSpPr>
          <p:spPr>
            <a:xfrm>
              <a:off x="1532917" y="3186292"/>
              <a:ext cx="1902533" cy="218471"/>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38" name="グループ化 46"/>
            <p:cNvGrpSpPr>
              <a:grpSpLocks noChangeAspect="1"/>
            </p:cNvGrpSpPr>
            <p:nvPr/>
          </p:nvGrpSpPr>
          <p:grpSpPr>
            <a:xfrm>
              <a:off x="1527382" y="3408960"/>
              <a:ext cx="1902533" cy="733447"/>
              <a:chOff x="2309427" y="2959201"/>
              <a:chExt cx="1902533" cy="733447"/>
            </a:xfrm>
            <a:grpFill/>
          </p:grpSpPr>
          <p:sp>
            <p:nvSpPr>
              <p:cNvPr id="268" name="角丸四角形 37"/>
              <p:cNvSpPr/>
              <p:nvPr/>
            </p:nvSpPr>
            <p:spPr>
              <a:xfrm>
                <a:off x="2309427" y="2959201"/>
                <a:ext cx="1902533" cy="733447"/>
              </a:xfrm>
              <a:prstGeom prst="roundRect">
                <a:avLst>
                  <a:gd name="adj" fmla="val 27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69" name="グループ化 40"/>
              <p:cNvGrpSpPr/>
              <p:nvPr/>
            </p:nvGrpSpPr>
            <p:grpSpPr>
              <a:xfrm>
                <a:off x="2335826" y="2996952"/>
                <a:ext cx="263851" cy="661439"/>
                <a:chOff x="2335826" y="2996952"/>
                <a:chExt cx="263851" cy="661439"/>
              </a:xfrm>
              <a:grpFill/>
            </p:grpSpPr>
            <p:pic>
              <p:nvPicPr>
                <p:cNvPr id="3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0" name="グループ化 53"/>
              <p:cNvGrpSpPr/>
              <p:nvPr/>
            </p:nvGrpSpPr>
            <p:grpSpPr>
              <a:xfrm>
                <a:off x="3388443" y="3002296"/>
                <a:ext cx="263851" cy="661439"/>
                <a:chOff x="2335826" y="2996952"/>
                <a:chExt cx="263851" cy="661439"/>
              </a:xfrm>
              <a:grpFill/>
            </p:grpSpPr>
            <p:pic>
              <p:nvPicPr>
                <p:cNvPr id="30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1" name="グループ化 60"/>
              <p:cNvGrpSpPr/>
              <p:nvPr/>
            </p:nvGrpSpPr>
            <p:grpSpPr>
              <a:xfrm>
                <a:off x="2857267" y="3002296"/>
                <a:ext cx="263851" cy="661439"/>
                <a:chOff x="2335826" y="2996952"/>
                <a:chExt cx="263851" cy="661439"/>
              </a:xfrm>
              <a:grpFill/>
            </p:grpSpPr>
            <p:pic>
              <p:nvPicPr>
                <p:cNvPr id="30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30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2" name="グループ化 67"/>
              <p:cNvGrpSpPr/>
              <p:nvPr/>
            </p:nvGrpSpPr>
            <p:grpSpPr>
              <a:xfrm>
                <a:off x="3130965" y="2996952"/>
                <a:ext cx="263851" cy="661439"/>
                <a:chOff x="2335826" y="2996952"/>
                <a:chExt cx="263851" cy="661439"/>
              </a:xfrm>
              <a:grpFill/>
            </p:grpSpPr>
            <p:pic>
              <p:nvPicPr>
                <p:cNvPr id="2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3" name="グループ化 74"/>
              <p:cNvGrpSpPr/>
              <p:nvPr/>
            </p:nvGrpSpPr>
            <p:grpSpPr>
              <a:xfrm>
                <a:off x="2599677" y="2993549"/>
                <a:ext cx="263851" cy="661439"/>
                <a:chOff x="2335826" y="2996952"/>
                <a:chExt cx="263851" cy="661439"/>
              </a:xfrm>
              <a:grpFill/>
            </p:grpSpPr>
            <p:pic>
              <p:nvPicPr>
                <p:cNvPr id="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4" name="グループ化 81"/>
              <p:cNvGrpSpPr/>
              <p:nvPr/>
            </p:nvGrpSpPr>
            <p:grpSpPr>
              <a:xfrm>
                <a:off x="3645618" y="2996952"/>
                <a:ext cx="263851" cy="661439"/>
                <a:chOff x="2335826" y="2996952"/>
                <a:chExt cx="263851" cy="661439"/>
              </a:xfrm>
              <a:grpFill/>
            </p:grpSpPr>
            <p:pic>
              <p:nvPicPr>
                <p:cNvPr id="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nvGrpSpPr>
              <p:cNvPr id="275" name="グループ化 88"/>
              <p:cNvGrpSpPr/>
              <p:nvPr/>
            </p:nvGrpSpPr>
            <p:grpSpPr>
              <a:xfrm>
                <a:off x="3916287" y="2988918"/>
                <a:ext cx="263851" cy="661439"/>
                <a:chOff x="2335826" y="2996952"/>
                <a:chExt cx="263851" cy="661439"/>
              </a:xfrm>
              <a:grpFill/>
            </p:grpSpPr>
            <p:pic>
              <p:nvPicPr>
                <p:cNvPr id="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7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7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7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pic>
              <p:nvPicPr>
                <p:cNvPr id="28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xmlns="" w="9525">
                      <a:solidFill>
                        <a:schemeClr val="tx1"/>
                      </a:solidFill>
                      <a:miter lim="800000"/>
                      <a:headEnd/>
                      <a:tailEnd/>
                    </a14:hiddenLine>
                  </a:ext>
                </a:extLst>
              </p:spPr>
            </p:pic>
          </p:grpSp>
        </p:grpSp>
        <p:cxnSp>
          <p:nvCxnSpPr>
            <p:cNvPr id="239" name="直線コネクタ 21"/>
            <p:cNvCxnSpPr/>
            <p:nvPr/>
          </p:nvCxnSpPr>
          <p:spPr>
            <a:xfrm>
              <a:off x="1546468" y="3230682"/>
              <a:ext cx="95129"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直線コネクタ 10"/>
            <p:cNvCxnSpPr/>
            <p:nvPr/>
          </p:nvCxnSpPr>
          <p:spPr>
            <a:xfrm>
              <a:off x="1803852" y="3367039"/>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1" name="直線コネクタ 16"/>
            <p:cNvCxnSpPr/>
            <p:nvPr/>
          </p:nvCxnSpPr>
          <p:spPr>
            <a:xfrm>
              <a:off x="2268153" y="3367039"/>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直線コネクタ 22"/>
            <p:cNvCxnSpPr/>
            <p:nvPr/>
          </p:nvCxnSpPr>
          <p:spPr>
            <a:xfrm>
              <a:off x="2739956" y="3367039"/>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3" name="直線コネクタ 27"/>
            <p:cNvCxnSpPr/>
            <p:nvPr/>
          </p:nvCxnSpPr>
          <p:spPr>
            <a:xfrm>
              <a:off x="1674754" y="3230682"/>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5" name="直線コネクタ 45"/>
            <p:cNvCxnSpPr/>
            <p:nvPr/>
          </p:nvCxnSpPr>
          <p:spPr>
            <a:xfrm>
              <a:off x="3200162" y="3367039"/>
              <a:ext cx="210075"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6" name="直線コネクタ 115"/>
            <p:cNvCxnSpPr/>
            <p:nvPr/>
          </p:nvCxnSpPr>
          <p:spPr>
            <a:xfrm>
              <a:off x="1567121" y="3367039"/>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7" name="直線コネクタ 126"/>
            <p:cNvCxnSpPr/>
            <p:nvPr/>
          </p:nvCxnSpPr>
          <p:spPr>
            <a:xfrm>
              <a:off x="2495474" y="3304477"/>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8" name="直線コネクタ 127"/>
            <p:cNvCxnSpPr/>
            <p:nvPr/>
          </p:nvCxnSpPr>
          <p:spPr>
            <a:xfrm>
              <a:off x="2959775" y="3304477"/>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128"/>
            <p:cNvCxnSpPr/>
            <p:nvPr/>
          </p:nvCxnSpPr>
          <p:spPr>
            <a:xfrm>
              <a:off x="2022896" y="3305890"/>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50" name="直線コネクタ 133"/>
            <p:cNvCxnSpPr/>
            <p:nvPr/>
          </p:nvCxnSpPr>
          <p:spPr>
            <a:xfrm>
              <a:off x="1546460" y="3305890"/>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1" name="直線コネクタ 134"/>
            <p:cNvCxnSpPr/>
            <p:nvPr/>
          </p:nvCxnSpPr>
          <p:spPr>
            <a:xfrm>
              <a:off x="2154864" y="3230682"/>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直線コネクタ 135"/>
            <p:cNvCxnSpPr/>
            <p:nvPr/>
          </p:nvCxnSpPr>
          <p:spPr>
            <a:xfrm>
              <a:off x="2619165" y="3230682"/>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3" name="直線コネクタ 136"/>
            <p:cNvCxnSpPr/>
            <p:nvPr/>
          </p:nvCxnSpPr>
          <p:spPr>
            <a:xfrm>
              <a:off x="3090968" y="3230682"/>
              <a:ext cx="338940"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grpSp>
          <p:nvGrpSpPr>
            <p:cNvPr id="254" name="グループ化 28"/>
            <p:cNvGrpSpPr/>
            <p:nvPr/>
          </p:nvGrpSpPr>
          <p:grpSpPr>
            <a:xfrm>
              <a:off x="3641852" y="3105888"/>
              <a:ext cx="514247" cy="552419"/>
              <a:chOff x="4005570" y="3543622"/>
              <a:chExt cx="514247" cy="552419"/>
            </a:xfrm>
            <a:grpFill/>
          </p:grpSpPr>
          <p:grpSp>
            <p:nvGrpSpPr>
              <p:cNvPr id="259" name="グループ化 9"/>
              <p:cNvGrpSpPr/>
              <p:nvPr/>
            </p:nvGrpSpPr>
            <p:grpSpPr>
              <a:xfrm>
                <a:off x="4005570" y="3543622"/>
                <a:ext cx="510157" cy="209065"/>
                <a:chOff x="4005570" y="3543622"/>
                <a:chExt cx="510157" cy="209065"/>
              </a:xfrm>
              <a:grpFill/>
            </p:grpSpPr>
            <p:cxnSp>
              <p:nvCxnSpPr>
                <p:cNvPr id="266" name="直線コネクタ 138"/>
                <p:cNvCxnSpPr/>
                <p:nvPr/>
              </p:nvCxnSpPr>
              <p:spPr>
                <a:xfrm>
                  <a:off x="4005570" y="3663994"/>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267" name="テキスト ボックス 1034"/>
                <p:cNvSpPr txBox="1"/>
                <p:nvPr/>
              </p:nvSpPr>
              <p:spPr>
                <a:xfrm>
                  <a:off x="4227695" y="3543622"/>
                  <a:ext cx="288032" cy="209065"/>
                </a:xfrm>
                <a:prstGeom prst="rect">
                  <a:avLst/>
                </a:prstGeom>
                <a:grp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260" name="グループ化 1037"/>
              <p:cNvGrpSpPr/>
              <p:nvPr/>
            </p:nvGrpSpPr>
            <p:grpSpPr>
              <a:xfrm>
                <a:off x="4009658" y="3886976"/>
                <a:ext cx="510159" cy="209065"/>
                <a:chOff x="4295489" y="4078086"/>
                <a:chExt cx="510159" cy="209065"/>
              </a:xfrm>
              <a:grpFill/>
            </p:grpSpPr>
            <p:cxnSp>
              <p:nvCxnSpPr>
                <p:cNvPr id="264" name="直線コネクタ 137"/>
                <p:cNvCxnSpPr/>
                <p:nvPr/>
              </p:nvCxnSpPr>
              <p:spPr>
                <a:xfrm>
                  <a:off x="4295489" y="4187613"/>
                  <a:ext cx="19678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5" name="テキスト ボックス 148"/>
                <p:cNvSpPr txBox="1"/>
                <p:nvPr/>
              </p:nvSpPr>
              <p:spPr>
                <a:xfrm>
                  <a:off x="4517616" y="4078086"/>
                  <a:ext cx="288032" cy="209065"/>
                </a:xfrm>
                <a:prstGeom prst="rect">
                  <a:avLst/>
                </a:prstGeom>
                <a:grp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261" name="グループ化 1035"/>
              <p:cNvGrpSpPr/>
              <p:nvPr/>
            </p:nvGrpSpPr>
            <p:grpSpPr>
              <a:xfrm>
                <a:off x="4005570" y="3712636"/>
                <a:ext cx="458024" cy="209065"/>
                <a:chOff x="4295489" y="4366136"/>
                <a:chExt cx="458024" cy="209065"/>
              </a:xfrm>
              <a:grpFill/>
            </p:grpSpPr>
            <p:cxnSp>
              <p:nvCxnSpPr>
                <p:cNvPr id="262" name="直線コネクタ 20"/>
                <p:cNvCxnSpPr/>
                <p:nvPr/>
              </p:nvCxnSpPr>
              <p:spPr>
                <a:xfrm>
                  <a:off x="4295489" y="4487231"/>
                  <a:ext cx="19678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3" name="テキスト ボックス 149"/>
                <p:cNvSpPr txBox="1"/>
                <p:nvPr/>
              </p:nvSpPr>
              <p:spPr>
                <a:xfrm>
                  <a:off x="4517615" y="4366136"/>
                  <a:ext cx="235898" cy="209065"/>
                </a:xfrm>
                <a:prstGeom prst="rect">
                  <a:avLst/>
                </a:prstGeom>
                <a:grp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255" name="左大かっこ 6"/>
            <p:cNvSpPr>
              <a:spLocks noChangeAspect="1"/>
            </p:cNvSpPr>
            <p:nvPr/>
          </p:nvSpPr>
          <p:spPr>
            <a:xfrm>
              <a:off x="1453633" y="3174751"/>
              <a:ext cx="54113" cy="209801"/>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6" name="左大かっこ 144"/>
            <p:cNvSpPr>
              <a:spLocks noChangeAspect="1"/>
            </p:cNvSpPr>
            <p:nvPr/>
          </p:nvSpPr>
          <p:spPr>
            <a:xfrm>
              <a:off x="1454090" y="3404761"/>
              <a:ext cx="45719" cy="737644"/>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7" name="テキスト ボックス 7"/>
            <p:cNvSpPr txBox="1"/>
            <p:nvPr/>
          </p:nvSpPr>
          <p:spPr>
            <a:xfrm>
              <a:off x="859124" y="3186289"/>
              <a:ext cx="548176" cy="190059"/>
            </a:xfrm>
            <a:prstGeom prst="rect">
              <a:avLst/>
            </a:prstGeom>
            <a:grpFill/>
          </p:spPr>
          <p:txBody>
            <a:bodyPr wrap="square" rtlCol="0">
              <a:spAutoFit/>
            </a:bodyPr>
            <a:lstStyle/>
            <a:p>
              <a:pPr algn="ctr"/>
              <a:r>
                <a:rPr lang="zh-TW" altLang="en-US" sz="900" dirty="0">
                  <a:solidFill>
                    <a:srgbClr val="646569"/>
                  </a:solidFill>
                  <a:latin typeface="Arial"/>
                  <a:cs typeface="Arial"/>
                </a:rPr>
                <a:t>精華液</a:t>
              </a:r>
              <a:endParaRPr lang="ja-JP" altLang="en-US" sz="900" dirty="0">
                <a:solidFill>
                  <a:srgbClr val="646569"/>
                </a:solidFill>
                <a:latin typeface="Arial"/>
                <a:cs typeface="Arial"/>
              </a:endParaRPr>
            </a:p>
          </p:txBody>
        </p:sp>
        <p:sp>
          <p:nvSpPr>
            <p:cNvPr id="258" name="テキスト ボックス 146"/>
            <p:cNvSpPr txBox="1"/>
            <p:nvPr/>
          </p:nvSpPr>
          <p:spPr>
            <a:xfrm>
              <a:off x="905178" y="3642317"/>
              <a:ext cx="534360" cy="190058"/>
            </a:xfrm>
            <a:prstGeom prst="rect">
              <a:avLst/>
            </a:prstGeom>
            <a:grpFill/>
          </p:spPr>
          <p:txBody>
            <a:bodyPr wrap="square" rtlCol="0">
              <a:spAutoFit/>
            </a:bodyPr>
            <a:lstStyle/>
            <a:p>
              <a:pPr algn="ctr"/>
              <a:r>
                <a:rPr lang="zh-TW" altLang="en-US" sz="900" dirty="0">
                  <a:solidFill>
                    <a:srgbClr val="646569"/>
                  </a:solidFill>
                  <a:latin typeface="Arial"/>
                  <a:cs typeface="Arial"/>
                </a:rPr>
                <a:t>角質層</a:t>
              </a:r>
              <a:endParaRPr lang="ja-JP" altLang="en-US" sz="900" dirty="0">
                <a:solidFill>
                  <a:srgbClr val="646569"/>
                </a:solidFill>
                <a:latin typeface="Arial"/>
                <a:cs typeface="Arial"/>
              </a:endParaRPr>
            </a:p>
          </p:txBody>
        </p:sp>
      </p:grpSp>
      <p:grpSp>
        <p:nvGrpSpPr>
          <p:cNvPr id="318" name="Group 317"/>
          <p:cNvGrpSpPr/>
          <p:nvPr/>
        </p:nvGrpSpPr>
        <p:grpSpPr>
          <a:xfrm>
            <a:off x="1712692" y="1409659"/>
            <a:ext cx="1359736" cy="597527"/>
            <a:chOff x="4624714" y="1323348"/>
            <a:chExt cx="1359736" cy="597527"/>
          </a:xfrm>
        </p:grpSpPr>
        <p:grpSp>
          <p:nvGrpSpPr>
            <p:cNvPr id="319" name="グループ化 309"/>
            <p:cNvGrpSpPr/>
            <p:nvPr/>
          </p:nvGrpSpPr>
          <p:grpSpPr>
            <a:xfrm>
              <a:off x="4624714" y="1323348"/>
              <a:ext cx="173196" cy="596110"/>
              <a:chOff x="3563190" y="1681257"/>
              <a:chExt cx="144016" cy="495679"/>
            </a:xfrm>
          </p:grpSpPr>
          <p:sp>
            <p:nvSpPr>
              <p:cNvPr id="332" name="下矢印 310"/>
              <p:cNvSpPr/>
              <p:nvPr/>
            </p:nvSpPr>
            <p:spPr>
              <a:xfrm>
                <a:off x="3563190" y="2066407"/>
                <a:ext cx="144016" cy="110529"/>
              </a:xfrm>
              <a:prstGeom prst="downArrow">
                <a:avLst/>
              </a:prstGeom>
              <a:solidFill>
                <a:schemeClr val="accent4">
                  <a:lumMod val="20000"/>
                  <a:lumOff val="8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11"/>
              <p:cNvSpPr/>
              <p:nvPr/>
            </p:nvSpPr>
            <p:spPr>
              <a:xfrm>
                <a:off x="3599194" y="2008580"/>
                <a:ext cx="76684" cy="72727"/>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12"/>
              <p:cNvSpPr/>
              <p:nvPr/>
            </p:nvSpPr>
            <p:spPr>
              <a:xfrm>
                <a:off x="3599194" y="1936941"/>
                <a:ext cx="76684" cy="85602"/>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13"/>
              <p:cNvSpPr/>
              <p:nvPr/>
            </p:nvSpPr>
            <p:spPr>
              <a:xfrm>
                <a:off x="3599892" y="1681257"/>
                <a:ext cx="72966" cy="180156"/>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正方形/長方形 314"/>
              <p:cNvSpPr/>
              <p:nvPr/>
            </p:nvSpPr>
            <p:spPr>
              <a:xfrm>
                <a:off x="3599194" y="1857338"/>
                <a:ext cx="73664" cy="96529"/>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38"/>
            <p:cNvGrpSpPr/>
            <p:nvPr/>
          </p:nvGrpSpPr>
          <p:grpSpPr>
            <a:xfrm>
              <a:off x="5203247" y="1324765"/>
              <a:ext cx="173196" cy="596110"/>
              <a:chOff x="3563190" y="1681257"/>
              <a:chExt cx="144016" cy="495679"/>
            </a:xfrm>
          </p:grpSpPr>
          <p:sp>
            <p:nvSpPr>
              <p:cNvPr id="327" name="下矢印 339"/>
              <p:cNvSpPr/>
              <p:nvPr/>
            </p:nvSpPr>
            <p:spPr>
              <a:xfrm>
                <a:off x="3563190" y="2066407"/>
                <a:ext cx="144016" cy="110529"/>
              </a:xfrm>
              <a:prstGeom prst="downArrow">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正方形/長方形 340"/>
              <p:cNvSpPr/>
              <p:nvPr/>
            </p:nvSpPr>
            <p:spPr>
              <a:xfrm>
                <a:off x="3599193" y="2008580"/>
                <a:ext cx="75754" cy="727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正方形/長方形 341"/>
              <p:cNvSpPr/>
              <p:nvPr/>
            </p:nvSpPr>
            <p:spPr>
              <a:xfrm>
                <a:off x="3599193" y="1936941"/>
                <a:ext cx="75754" cy="856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42"/>
              <p:cNvSpPr/>
              <p:nvPr/>
            </p:nvSpPr>
            <p:spPr>
              <a:xfrm>
                <a:off x="3599892" y="1681257"/>
                <a:ext cx="75055" cy="1801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43"/>
              <p:cNvSpPr/>
              <p:nvPr/>
            </p:nvSpPr>
            <p:spPr>
              <a:xfrm>
                <a:off x="3599193" y="1857338"/>
                <a:ext cx="75754" cy="96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44"/>
            <p:cNvGrpSpPr/>
            <p:nvPr/>
          </p:nvGrpSpPr>
          <p:grpSpPr>
            <a:xfrm>
              <a:off x="5811254" y="1323348"/>
              <a:ext cx="173196" cy="596110"/>
              <a:chOff x="3563190" y="1681257"/>
              <a:chExt cx="144016" cy="495679"/>
            </a:xfrm>
          </p:grpSpPr>
          <p:sp>
            <p:nvSpPr>
              <p:cNvPr id="322" name="下矢印 345"/>
              <p:cNvSpPr/>
              <p:nvPr/>
            </p:nvSpPr>
            <p:spPr>
              <a:xfrm>
                <a:off x="3563190" y="2066407"/>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46"/>
              <p:cNvSpPr/>
              <p:nvPr/>
            </p:nvSpPr>
            <p:spPr>
              <a:xfrm>
                <a:off x="3599193" y="2008580"/>
                <a:ext cx="75509" cy="7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47"/>
              <p:cNvSpPr/>
              <p:nvPr/>
            </p:nvSpPr>
            <p:spPr>
              <a:xfrm>
                <a:off x="3599193" y="1936941"/>
                <a:ext cx="75509" cy="8560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48"/>
              <p:cNvSpPr/>
              <p:nvPr/>
            </p:nvSpPr>
            <p:spPr>
              <a:xfrm>
                <a:off x="3599194" y="1681257"/>
                <a:ext cx="72008" cy="1801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49"/>
              <p:cNvSpPr/>
              <p:nvPr/>
            </p:nvSpPr>
            <p:spPr>
              <a:xfrm>
                <a:off x="3599194" y="1857338"/>
                <a:ext cx="72008" cy="9652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7" name="Group 336"/>
          <p:cNvGrpSpPr/>
          <p:nvPr/>
        </p:nvGrpSpPr>
        <p:grpSpPr>
          <a:xfrm>
            <a:off x="1737780" y="2065425"/>
            <a:ext cx="1288207" cy="98862"/>
            <a:chOff x="4652322" y="2000669"/>
            <a:chExt cx="1288207" cy="98862"/>
          </a:xfrm>
        </p:grpSpPr>
        <p:sp>
          <p:nvSpPr>
            <p:cNvPr id="338" name="円/楕円 354"/>
            <p:cNvSpPr>
              <a:spLocks noChangeAspect="1"/>
            </p:cNvSpPr>
            <p:nvPr/>
          </p:nvSpPr>
          <p:spPr>
            <a:xfrm>
              <a:off x="5258426" y="2012075"/>
              <a:ext cx="87456" cy="87456"/>
            </a:xfrm>
            <a:prstGeom prst="ellipse">
              <a:avLst/>
            </a:prstGeom>
            <a:solidFill>
              <a:schemeClr val="bg1"/>
            </a:solidFill>
            <a:ln>
              <a:solidFill>
                <a:schemeClr val="accent1">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9" name="円/楕円 355"/>
            <p:cNvSpPr>
              <a:spLocks noChangeAspect="1"/>
            </p:cNvSpPr>
            <p:nvPr/>
          </p:nvSpPr>
          <p:spPr>
            <a:xfrm>
              <a:off x="5853073" y="2000669"/>
              <a:ext cx="87456" cy="87456"/>
            </a:xfrm>
            <a:prstGeom prst="ellipse">
              <a:avLst/>
            </a:prstGeom>
            <a:solidFill>
              <a:schemeClr val="bg1"/>
            </a:solidFill>
            <a:ln>
              <a:solidFill>
                <a:srgbClr val="B7DEE8"/>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0" name="円/楕円 354"/>
            <p:cNvSpPr>
              <a:spLocks noChangeAspect="1"/>
            </p:cNvSpPr>
            <p:nvPr/>
          </p:nvSpPr>
          <p:spPr>
            <a:xfrm>
              <a:off x="4652322" y="2012075"/>
              <a:ext cx="87456" cy="87456"/>
            </a:xfrm>
            <a:prstGeom prst="ellipse">
              <a:avLst/>
            </a:prstGeom>
            <a:solidFill>
              <a:schemeClr val="bg1"/>
            </a:solidFill>
            <a:ln>
              <a:solidFill>
                <a:schemeClr val="accent4">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41" name="Rectangle 340"/>
          <p:cNvSpPr/>
          <p:nvPr/>
        </p:nvSpPr>
        <p:spPr>
          <a:xfrm>
            <a:off x="1235455" y="1467474"/>
            <a:ext cx="562366" cy="523220"/>
          </a:xfrm>
          <a:prstGeom prst="rect">
            <a:avLst/>
          </a:prstGeom>
        </p:spPr>
        <p:txBody>
          <a:bodyPr wrap="square">
            <a:spAutoFit/>
          </a:bodyPr>
          <a:lstStyle/>
          <a:p>
            <a:r>
              <a:rPr lang="en-US" sz="2800" cap="all" dirty="0">
                <a:solidFill>
                  <a:schemeClr val="accent5">
                    <a:lumMod val="75000"/>
                  </a:schemeClr>
                </a:solidFill>
                <a:latin typeface="Arial"/>
                <a:cs typeface="Arial"/>
              </a:rPr>
              <a:t>3</a:t>
            </a:r>
            <a:r>
              <a:rPr lang="en-US" sz="2800" dirty="0">
                <a:solidFill>
                  <a:schemeClr val="accent5">
                    <a:lumMod val="75000"/>
                  </a:schemeClr>
                </a:solidFill>
                <a:latin typeface="Arial"/>
                <a:cs typeface="Arial"/>
              </a:rPr>
              <a:t>x</a:t>
            </a:r>
            <a:endParaRPr lang="en-US" sz="2800" dirty="0"/>
          </a:p>
        </p:txBody>
      </p:sp>
    </p:spTree>
    <p:extLst>
      <p:ext uri="{BB962C8B-B14F-4D97-AF65-F5344CB8AC3E}">
        <p14:creationId xmlns:p14="http://schemas.microsoft.com/office/powerpoint/2010/main" val="4659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457" b="12469"/>
          <a:stretch/>
        </p:blipFill>
        <p:spPr>
          <a:xfrm>
            <a:off x="4521678" y="1252973"/>
            <a:ext cx="3503916" cy="3204856"/>
          </a:xfrm>
          <a:prstGeom prst="rect">
            <a:avLst/>
          </a:prstGeom>
        </p:spPr>
      </p:pic>
      <p:sp>
        <p:nvSpPr>
          <p:cNvPr id="2" name="TextBox 1"/>
          <p:cNvSpPr txBox="1"/>
          <p:nvPr/>
        </p:nvSpPr>
        <p:spPr>
          <a:xfrm>
            <a:off x="6606363" y="2918901"/>
            <a:ext cx="184731" cy="369332"/>
          </a:xfrm>
          <a:prstGeom prst="rect">
            <a:avLst/>
          </a:prstGeom>
          <a:noFill/>
        </p:spPr>
        <p:txBody>
          <a:bodyPr wrap="none" rtlCol="0">
            <a:spAutoFit/>
          </a:bodyPr>
          <a:lstStyle/>
          <a:p>
            <a:endParaRPr lang="en-US" dirty="0"/>
          </a:p>
        </p:txBody>
      </p:sp>
      <p:sp>
        <p:nvSpPr>
          <p:cNvPr id="3" name="Rectangle 2"/>
          <p:cNvSpPr/>
          <p:nvPr/>
        </p:nvSpPr>
        <p:spPr>
          <a:xfrm>
            <a:off x="285750" y="1020167"/>
            <a:ext cx="5746586" cy="3785651"/>
          </a:xfrm>
          <a:prstGeom prst="rect">
            <a:avLst/>
          </a:prstGeom>
        </p:spPr>
        <p:txBody>
          <a:bodyPr wrap="square" lIns="0">
            <a:spAutoFit/>
          </a:bodyPr>
          <a:lstStyle/>
          <a:p>
            <a:pPr marL="102870" indent="-102870">
              <a:lnSpc>
                <a:spcPct val="150000"/>
              </a:lnSpc>
              <a:buFont typeface="Arial"/>
              <a:buChar char="•"/>
            </a:pPr>
            <a:r>
              <a:rPr lang="zh-TW" altLang="en-US" sz="2400" dirty="0">
                <a:solidFill>
                  <a:schemeClr val="tx1">
                    <a:lumMod val="50000"/>
                    <a:lumOff val="50000"/>
                  </a:schemeClr>
                </a:solidFill>
                <a:latin typeface="Arial"/>
              </a:rPr>
              <a:t>保濕屏障</a:t>
            </a:r>
            <a:endParaRPr lang="en-US" altLang="zh-TW" sz="2400" dirty="0">
              <a:solidFill>
                <a:schemeClr val="tx1">
                  <a:lumMod val="50000"/>
                  <a:lumOff val="50000"/>
                </a:schemeClr>
              </a:solidFill>
              <a:latin typeface="Arial"/>
            </a:endParaRPr>
          </a:p>
          <a:p>
            <a:pPr marL="102870" indent="-102870">
              <a:lnSpc>
                <a:spcPct val="150000"/>
              </a:lnSpc>
              <a:buFont typeface="Arial"/>
              <a:buChar char="•"/>
            </a:pPr>
            <a:r>
              <a:rPr lang="zh-TW" altLang="en-US" sz="2400" dirty="0">
                <a:solidFill>
                  <a:schemeClr val="tx1">
                    <a:lumMod val="50000"/>
                    <a:lumOff val="50000"/>
                  </a:schemeClr>
                </a:solidFill>
                <a:latin typeface="Arial"/>
              </a:rPr>
              <a:t>平靜、舒緩、修復</a:t>
            </a:r>
            <a:endParaRPr lang="en-US" sz="2400" dirty="0">
              <a:solidFill>
                <a:schemeClr val="tx1">
                  <a:lumMod val="50000"/>
                  <a:lumOff val="50000"/>
                </a:schemeClr>
              </a:solidFill>
              <a:latin typeface="Arial"/>
            </a:endParaRPr>
          </a:p>
          <a:p>
            <a:pPr marL="102870" indent="-102870">
              <a:lnSpc>
                <a:spcPct val="150000"/>
              </a:lnSpc>
              <a:buFont typeface="Arial" panose="020B0604020202020204" pitchFamily="34" charset="0"/>
              <a:buChar char="•"/>
            </a:pPr>
            <a:r>
              <a:rPr lang="zh-TW" altLang="en-US" sz="2400" dirty="0">
                <a:solidFill>
                  <a:schemeClr val="tx1">
                    <a:lumMod val="50000"/>
                    <a:lumOff val="50000"/>
                  </a:schemeClr>
                </a:solidFill>
                <a:latin typeface="Arial"/>
              </a:rPr>
              <a:t>以肌膚類型定製</a:t>
            </a:r>
            <a:endParaRPr lang="en-US" sz="2400" dirty="0">
              <a:solidFill>
                <a:schemeClr val="tx1">
                  <a:lumMod val="50000"/>
                  <a:lumOff val="50000"/>
                </a:schemeClr>
              </a:solidFill>
              <a:latin typeface="Arial"/>
            </a:endParaRPr>
          </a:p>
          <a:p>
            <a:pPr marL="102870" indent="-102870">
              <a:lnSpc>
                <a:spcPct val="150000"/>
              </a:lnSpc>
              <a:buFont typeface="Arial" panose="020B0604020202020204" pitchFamily="34" charset="0"/>
              <a:buChar char="•"/>
            </a:pPr>
            <a:r>
              <a:rPr lang="zh-TW" altLang="en-US" sz="2400" dirty="0">
                <a:solidFill>
                  <a:schemeClr val="tx1">
                    <a:lumMod val="50000"/>
                    <a:lumOff val="50000"/>
                  </a:schemeClr>
                </a:solidFill>
                <a:latin typeface="Arial"/>
              </a:rPr>
              <a:t>以肌膚質地定製</a:t>
            </a:r>
            <a:endParaRPr lang="en-US" sz="2400" dirty="0">
              <a:solidFill>
                <a:schemeClr val="tx1">
                  <a:lumMod val="50000"/>
                  <a:lumOff val="50000"/>
                </a:schemeClr>
              </a:solidFill>
              <a:latin typeface="Arial"/>
            </a:endParaRPr>
          </a:p>
          <a:p>
            <a:pPr marL="102870" indent="-102870">
              <a:lnSpc>
                <a:spcPct val="150000"/>
              </a:lnSpc>
              <a:buFont typeface="Arial" panose="020B0604020202020204" pitchFamily="34" charset="0"/>
              <a:buChar char="•"/>
            </a:pPr>
            <a:r>
              <a:rPr lang="zh-TW" altLang="en-US" sz="2400" dirty="0">
                <a:solidFill>
                  <a:schemeClr val="tx1">
                    <a:lumMod val="50000"/>
                    <a:lumOff val="50000"/>
                  </a:schemeClr>
                </a:solidFill>
                <a:latin typeface="Arial"/>
              </a:rPr>
              <a:t>以香味定製</a:t>
            </a:r>
            <a:endParaRPr lang="en-US" sz="2400" dirty="0">
              <a:solidFill>
                <a:schemeClr val="tx1">
                  <a:lumMod val="50000"/>
                  <a:lumOff val="50000"/>
                </a:schemeClr>
              </a:solidFill>
              <a:latin typeface="Arial"/>
            </a:endParaRPr>
          </a:p>
          <a:p>
            <a:pPr marL="102870" indent="-102870">
              <a:lnSpc>
                <a:spcPct val="150000"/>
              </a:lnSpc>
              <a:buFont typeface="Arial" panose="020B0604020202020204" pitchFamily="34" charset="0"/>
              <a:buChar char="•"/>
            </a:pPr>
            <a:r>
              <a:rPr lang="zh-TW" altLang="en-US" sz="2400" dirty="0">
                <a:solidFill>
                  <a:schemeClr val="tx1">
                    <a:lumMod val="50000"/>
                    <a:lumOff val="50000"/>
                  </a:schemeClr>
                </a:solidFill>
                <a:latin typeface="Arial"/>
              </a:rPr>
              <a:t>以</a:t>
            </a:r>
            <a:r>
              <a:rPr lang="en-US" sz="2400" dirty="0">
                <a:solidFill>
                  <a:schemeClr val="tx1">
                    <a:lumMod val="50000"/>
                    <a:lumOff val="50000"/>
                  </a:schemeClr>
                </a:solidFill>
                <a:latin typeface="Arial"/>
              </a:rPr>
              <a:t>SPF</a:t>
            </a:r>
            <a:r>
              <a:rPr lang="zh-TW" altLang="en-US" sz="2400" dirty="0">
                <a:solidFill>
                  <a:schemeClr val="tx1">
                    <a:lumMod val="50000"/>
                    <a:lumOff val="50000"/>
                  </a:schemeClr>
                </a:solidFill>
                <a:latin typeface="Arial"/>
              </a:rPr>
              <a:t>定製</a:t>
            </a:r>
            <a:endParaRPr lang="en-US" sz="2400" dirty="0">
              <a:solidFill>
                <a:schemeClr val="tx1">
                  <a:lumMod val="50000"/>
                  <a:lumOff val="50000"/>
                </a:schemeClr>
              </a:solidFill>
              <a:latin typeface="Arial"/>
            </a:endParaRPr>
          </a:p>
          <a:p>
            <a:pPr marL="102870" indent="-102870"/>
            <a:endParaRPr lang="en-US" sz="2400" dirty="0">
              <a:solidFill>
                <a:schemeClr val="tx1">
                  <a:lumMod val="50000"/>
                  <a:lumOff val="50000"/>
                </a:schemeClr>
              </a:solidFill>
              <a:latin typeface="Arial"/>
            </a:endParaRPr>
          </a:p>
        </p:txBody>
      </p:sp>
      <p:sp>
        <p:nvSpPr>
          <p:cNvPr id="4" name="Title 1"/>
          <p:cNvSpPr txBox="1">
            <a:spLocks/>
          </p:cNvSpPr>
          <p:nvPr/>
        </p:nvSpPr>
        <p:spPr>
          <a:xfrm>
            <a:off x="285749" y="273062"/>
            <a:ext cx="6963833" cy="619125"/>
          </a:xfrm>
          <a:prstGeom prst="rect">
            <a:avLst/>
          </a:prstGeom>
        </p:spPr>
        <p:txBody>
          <a:bodyPr vert="horz" lIns="0" tIns="28575" rIns="57150" bIns="28575" rtlCol="0" anchor="ctr">
            <a:no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zh-TW" altLang="en-US" sz="2800" dirty="0">
                <a:solidFill>
                  <a:schemeClr val="accent5"/>
                </a:solidFill>
                <a:latin typeface="Arial"/>
                <a:cs typeface="Arial"/>
              </a:rPr>
              <a:t>保濕液的優點</a:t>
            </a:r>
            <a:endParaRPr lang="en-US" sz="2800" dirty="0">
              <a:solidFill>
                <a:schemeClr val="accent5"/>
              </a:solidFill>
              <a:latin typeface="Arial"/>
            </a:endParaRP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15518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6F6E99-4EAA-4702-A06F-2020259EC7AE}">
  <ds:schemaRef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70A8EE18-1042-48B2-98A5-D5EEA7B00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473CED8-0C71-47D7-8133-8C0DFF36E1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14256</TotalTime>
  <Words>1765</Words>
  <Application>Microsoft Office PowerPoint</Application>
  <PresentationFormat>On-screen Show (16:9)</PresentationFormat>
  <Paragraphs>150</Paragraphs>
  <Slides>21</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Helvetica Neue</vt:lpstr>
      <vt:lpstr>ＭＳ Ｐゴシック</vt:lpstr>
      <vt:lpstr>新細明體</vt:lpstr>
      <vt:lpstr>Verlag</vt:lpstr>
      <vt:lpstr>Arial</vt:lpstr>
      <vt:lpstr>Calibri</vt:lpstr>
      <vt:lpstr>Calibri Light</vt:lpstr>
      <vt:lpstr>Verlag Bold</vt:lpstr>
      <vt:lpstr>Verlag Book</vt:lpstr>
      <vt:lpstr>Verlag Light</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革命性的 微層技術</vt:lpstr>
      <vt:lpstr>結果：使肌膚能多三倍的滲透及吸收力，且有更多活性物質均勻地分佈進肌膚裡－來獲得更好的結果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產品演示0.pptx</dc:title>
  <dc:subject/>
  <dc:creator>Esther Cabrera</dc:creator>
  <cp:keywords/>
  <dc:description/>
  <cp:lastModifiedBy>Yen Zheng</cp:lastModifiedBy>
  <cp:revision>399</cp:revision>
  <cp:lastPrinted>2016-01-19T17:26:27Z</cp:lastPrinted>
  <dcterms:modified xsi:type="dcterms:W3CDTF">2017-03-30T16:53:39Z</dcterms:modified>
  <cp:category/>
</cp:coreProperties>
</file>